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Lst>
  <p:notesMasterIdLst>
    <p:notesMasterId r:id="rId16"/>
  </p:notesMasterIdLst>
  <p:sldIdLst>
    <p:sldId id="256" r:id="rId5"/>
    <p:sldId id="321" r:id="rId6"/>
    <p:sldId id="322" r:id="rId7"/>
    <p:sldId id="328" r:id="rId8"/>
    <p:sldId id="324" r:id="rId9"/>
    <p:sldId id="329" r:id="rId10"/>
    <p:sldId id="312" r:id="rId11"/>
    <p:sldId id="311" r:id="rId12"/>
    <p:sldId id="317" r:id="rId13"/>
    <p:sldId id="314" r:id="rId14"/>
    <p:sldId id="3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erworth, Nicola" initials="WN" lastIdx="23" clrIdx="0">
    <p:extLst>
      <p:ext uri="{19B8F6BF-5375-455C-9EA6-DF929625EA0E}">
        <p15:presenceInfo xmlns:p15="http://schemas.microsoft.com/office/powerpoint/2012/main" userId="S::nicola.waterworth@greatermanchester-ca.gov.uk::db2992db-7d9e-4abe-8b75-5b0e15bd5f2d" providerId="AD"/>
      </p:ext>
    </p:extLst>
  </p:cmAuthor>
  <p:cmAuthor id="2" name="Garsden, Jo" initials="GJ" lastIdx="25" clrIdx="1">
    <p:extLst>
      <p:ext uri="{19B8F6BF-5375-455C-9EA6-DF929625EA0E}">
        <p15:presenceInfo xmlns:p15="http://schemas.microsoft.com/office/powerpoint/2012/main" userId="S::jo.garsden@greatermanchester-ca.gov.uk::18d93d96-4ddb-44ee-8920-4b2b15757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71A72-43DD-421B-B771-117E0C6B3480}" v="24" dt="2021-01-07T16:42:36.079"/>
    <p1510:client id="{C54B1B53-B02E-4EBE-B156-2A22B94F4F4D}" v="42" dt="2021-01-11T15:14:41.203"/>
    <p1510:client id="{C860CBB8-ACAC-48D2-8F58-76C41CB71234}" v="136" dt="2021-01-11T14:46:53.744"/>
    <p1510:client id="{FFF93C7D-362D-481A-B417-6C6DC56AC62A}" v="19" dt="2021-01-07T17:18:52.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51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A272F-E67E-4898-A724-C115A219F0C2}" type="datetimeFigureOut">
              <a:rPr lang="en-GB" smtClean="0"/>
              <a:t>12/01/2021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92E4C-9470-41A1-BA4D-8ADE03D4196C}" type="slidenum">
              <a:rPr lang="en-GB" smtClean="0"/>
              <a:t>‹#›</a:t>
            </a:fld>
            <a:endParaRPr lang="en-GB"/>
          </a:p>
        </p:txBody>
      </p:sp>
    </p:spTree>
    <p:extLst>
      <p:ext uri="{BB962C8B-B14F-4D97-AF65-F5344CB8AC3E}">
        <p14:creationId xmlns:p14="http://schemas.microsoft.com/office/powerpoint/2010/main" val="135867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reatermanchester-ca.gov.uk/media/2958/keeping-well-at-home-dv02-gm-11th-may-2020-download.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youtube.com/channel/UCnG_S3QJ1W9a686k-OmMqmw/featured" TargetMode="External"/><Relationship Id="rId4" Type="http://schemas.openxmlformats.org/officeDocument/2006/relationships/hyperlink" Target="https://www.gmcvo.org.uk/publications/developing-social-contact-models-time-social-distanc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Clr>
                <a:srgbClr val="FFC000"/>
              </a:buClr>
              <a:buFont typeface="Wingdings" panose="05000000000000000000" pitchFamily="2" charset="2"/>
              <a:buNone/>
            </a:pPr>
            <a:r>
              <a:rPr lang="en-GB" sz="1200">
                <a:latin typeface="Segoe UI"/>
                <a:cs typeface="Segoe UI"/>
              </a:rPr>
              <a:t>Great to be here. It’s always a helpful opportunity preparing these presentations to reflect on what we’ve been doing and what our plans are. Certainly I think in the current circumstances these opportunities to reflect and learn with others are really welcome. </a:t>
            </a:r>
          </a:p>
          <a:p>
            <a:pPr marL="0" indent="0">
              <a:spcAft>
                <a:spcPts val="600"/>
              </a:spcAft>
              <a:buClr>
                <a:srgbClr val="FFC000"/>
              </a:buClr>
              <a:buFont typeface="Wingdings" panose="05000000000000000000" pitchFamily="2" charset="2"/>
              <a:buNone/>
            </a:pPr>
            <a:endParaRPr lang="en-GB" sz="1200">
              <a:latin typeface="Segoe UI"/>
              <a:cs typeface="Segoe UI"/>
            </a:endParaRPr>
          </a:p>
          <a:p>
            <a:pPr marL="0" indent="0">
              <a:spcAft>
                <a:spcPts val="600"/>
              </a:spcAft>
              <a:buClr>
                <a:srgbClr val="FFC000"/>
              </a:buClr>
              <a:buFont typeface="Wingdings" panose="05000000000000000000" pitchFamily="2" charset="2"/>
              <a:buNone/>
            </a:pPr>
            <a:r>
              <a:rPr lang="en-GB" sz="1200">
                <a:latin typeface="Segoe UI"/>
                <a:cs typeface="Segoe UI"/>
              </a:rPr>
              <a:t>And I am personally someone who has been really appreciative of the role physical activity plays in my physical and mental wellbeing during this time. And that includes discovering new things – the short “about town” walks with friends with no purpose other than to chat and the wonders of my local park where I have even picked up a tennis racket. I also see some of the things that can get in the way of being active – and so it feels like a really good opportunity to be reviewing the Active Ageing programme, getting curious and maybe refreshing some of our thinking on getting people moving in Greater Manchester. </a:t>
            </a:r>
          </a:p>
          <a:p>
            <a:pPr marL="0" indent="0">
              <a:spcAft>
                <a:spcPts val="600"/>
              </a:spcAft>
              <a:buClr>
                <a:srgbClr val="FFC000"/>
              </a:buClr>
              <a:buFont typeface="Wingdings" panose="05000000000000000000" pitchFamily="2" charset="2"/>
              <a:buNone/>
            </a:pPr>
            <a:endParaRPr lang="en-GB" sz="1200">
              <a:latin typeface="Segoe UI"/>
              <a:cs typeface="Segoe UI"/>
            </a:endParaRPr>
          </a:p>
          <a:p>
            <a:pPr marL="0" marR="0" lvl="0" indent="0" algn="l" defTabSz="914400" rtl="0" eaLnBrk="1" fontAlgn="auto" latinLnBrk="0" hangingPunct="1">
              <a:lnSpc>
                <a:spcPct val="100000"/>
              </a:lnSpc>
              <a:spcBef>
                <a:spcPts val="0"/>
              </a:spcBef>
              <a:spcAft>
                <a:spcPts val="600"/>
              </a:spcAft>
              <a:buClr>
                <a:srgbClr val="FFC000"/>
              </a:buClr>
              <a:buSzTx/>
              <a:buFont typeface="Wingdings" panose="05000000000000000000" pitchFamily="2" charset="2"/>
              <a:buNone/>
              <a:tabLst/>
              <a:defRPr/>
            </a:pPr>
            <a:r>
              <a:rPr lang="en-GB"/>
              <a:t>My role is to manage the partnership between </a:t>
            </a:r>
          </a:p>
          <a:p>
            <a:pPr marL="0" indent="0">
              <a:spcAft>
                <a:spcPts val="600"/>
              </a:spcAft>
              <a:buClr>
                <a:srgbClr val="FFC000"/>
              </a:buClr>
              <a:buFont typeface="Wingdings" panose="05000000000000000000" pitchFamily="2" charset="2"/>
              <a:buNone/>
            </a:pPr>
            <a:endParaRPr lang="en-GB" sz="1200">
              <a:latin typeface="Segoe UI"/>
              <a:cs typeface="Segoe UI"/>
            </a:endParaRPr>
          </a:p>
          <a:p>
            <a:pPr marL="0" indent="0">
              <a:spcAft>
                <a:spcPts val="600"/>
              </a:spcAft>
              <a:buClr>
                <a:srgbClr val="FFC000"/>
              </a:buClr>
              <a:buFont typeface="Wingdings" panose="05000000000000000000" pitchFamily="2" charset="2"/>
              <a:buNone/>
            </a:pPr>
            <a:r>
              <a:rPr lang="en-GB" sz="1200">
                <a:latin typeface="Segoe UI"/>
                <a:cs typeface="Segoe UI"/>
              </a:rPr>
              <a:t>Today I’m going to talk a little bit about quite a few things. More than happy to answer any questions that come through in the chat or pick up anything in more detail with people afterwards. I’m going to talk about the work of the Ageing Hub, some of the responses to </a:t>
            </a:r>
            <a:r>
              <a:rPr lang="en-GB" sz="1200" err="1">
                <a:latin typeface="Segoe UI"/>
                <a:cs typeface="Segoe UI"/>
              </a:rPr>
              <a:t>Covid</a:t>
            </a:r>
            <a:r>
              <a:rPr lang="en-GB" sz="1200">
                <a:latin typeface="Segoe UI"/>
                <a:cs typeface="Segoe UI"/>
              </a:rPr>
              <a:t>, recovery planning as it relates to physical activity for over 50s and then talk about the Centre for Ageing Better and our Healthy Ageing goal.</a:t>
            </a:r>
          </a:p>
          <a:p>
            <a:endParaRPr lang="en-GB"/>
          </a:p>
          <a:p>
            <a:r>
              <a:rPr lang="en-GB"/>
              <a:t>The “Hub” is a partnership of GMCA, HSCP, wide range of other GM agencies and the 10 local authorities in GM. Its supported by a small core team at GMCA, but it really is that partnership and the collaboration that is at the heart of making Greater Manchester the best place to grow older.</a:t>
            </a:r>
          </a:p>
        </p:txBody>
      </p:sp>
      <p:sp>
        <p:nvSpPr>
          <p:cNvPr id="4" name="Slide Number Placeholder 3"/>
          <p:cNvSpPr>
            <a:spLocks noGrp="1"/>
          </p:cNvSpPr>
          <p:nvPr>
            <p:ph type="sldNum" sz="quarter" idx="5"/>
          </p:nvPr>
        </p:nvSpPr>
        <p:spPr/>
        <p:txBody>
          <a:bodyPr/>
          <a:lstStyle/>
          <a:p>
            <a:fld id="{D4D92E4C-9470-41A1-BA4D-8ADE03D4196C}" type="slidenum">
              <a:rPr lang="en-GB" smtClean="0"/>
              <a:t>3</a:t>
            </a:fld>
            <a:endParaRPr lang="en-GB"/>
          </a:p>
        </p:txBody>
      </p:sp>
    </p:spTree>
    <p:extLst>
      <p:ext uri="{BB962C8B-B14F-4D97-AF65-F5344CB8AC3E}">
        <p14:creationId xmlns:p14="http://schemas.microsoft.com/office/powerpoint/2010/main" val="143600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Clr>
                <a:srgbClr val="FFC000"/>
              </a:buClr>
              <a:buFont typeface="Wingdings" panose="05000000000000000000" pitchFamily="2" charset="2"/>
              <a:buNone/>
            </a:pPr>
            <a:r>
              <a:rPr lang="en-GB" sz="1600">
                <a:latin typeface="Segoe UI"/>
                <a:cs typeface="Segoe UI"/>
              </a:rPr>
              <a:t>The best way to encapsulate something of the strength of working within the Hub is to look at some of the responses to Covid-19.</a:t>
            </a:r>
          </a:p>
          <a:p>
            <a:pPr marL="0" indent="0">
              <a:spcAft>
                <a:spcPts val="600"/>
              </a:spcAft>
              <a:buClr>
                <a:srgbClr val="FFC000"/>
              </a:buClr>
              <a:buFont typeface="Wingdings" panose="05000000000000000000" pitchFamily="2" charset="2"/>
              <a:buNone/>
            </a:pPr>
            <a:r>
              <a:rPr lang="en-GB" sz="1600">
                <a:latin typeface="Segoe UI"/>
                <a:cs typeface="Segoe UI"/>
              </a:rPr>
              <a:t>I think we see collaboration across sectors, older people’s voice and participation, evidence-based, learning and building a movement of age-friendly leaders across the system. </a:t>
            </a:r>
          </a:p>
          <a:p>
            <a:pPr marL="0" indent="0">
              <a:spcAft>
                <a:spcPts val="600"/>
              </a:spcAft>
              <a:buClr>
                <a:srgbClr val="FFC000"/>
              </a:buClr>
              <a:buFont typeface="Wingdings" panose="05000000000000000000" pitchFamily="2" charset="2"/>
              <a:buNone/>
            </a:pPr>
            <a:endParaRPr lang="en-GB" sz="1600">
              <a:latin typeface="Segoe UI"/>
              <a:cs typeface="Segoe UI"/>
            </a:endParaRPr>
          </a:p>
          <a:p>
            <a:pPr marL="342900" indent="-342900">
              <a:spcAft>
                <a:spcPts val="600"/>
              </a:spcAft>
              <a:buClr>
                <a:srgbClr val="FFC000"/>
              </a:buClr>
              <a:buFont typeface="Wingdings" panose="05000000000000000000" pitchFamily="2" charset="2"/>
              <a:buChar char="Ø"/>
            </a:pPr>
            <a:r>
              <a:rPr lang="en-GB" sz="1600">
                <a:latin typeface="Segoe UI"/>
                <a:cs typeface="Segoe UI"/>
              </a:rPr>
              <a:t>Stood up fairly quickly a weekly on-line meeting with locality age-friendly leads and other GM agencies to support colleagues, provide information and updates; supplemented by twice-weekly email bulletins.</a:t>
            </a:r>
          </a:p>
          <a:p>
            <a:pPr marL="342900" indent="-342900">
              <a:spcAft>
                <a:spcPts val="600"/>
              </a:spcAft>
              <a:buClr>
                <a:srgbClr val="FFC000"/>
              </a:buClr>
              <a:buFont typeface="Wingdings" panose="05000000000000000000" pitchFamily="2" charset="2"/>
              <a:buChar char="Ø"/>
            </a:pPr>
            <a:r>
              <a:rPr lang="en-GB" sz="1600">
                <a:latin typeface="Segoe UI"/>
                <a:cs typeface="Segoe UI"/>
              </a:rPr>
              <a:t>Quite quickly resulted in some rapid escalation of issues that needed addressing in that first lockdown – so very responsive, reactive e.g. </a:t>
            </a:r>
            <a:r>
              <a:rPr lang="en-GB" sz="1600" b="0">
                <a:latin typeface="Segoe UI"/>
                <a:cs typeface="Segoe UI"/>
              </a:rPr>
              <a:t>concessionary travel relaxation, from Greater Sport we saw messaging and signposting to resources for staying active in and close to the home online within that first couple of weeks I think.</a:t>
            </a:r>
          </a:p>
          <a:p>
            <a:pPr marL="342900" indent="-342900">
              <a:spcAft>
                <a:spcPts val="600"/>
              </a:spcAft>
              <a:buClr>
                <a:srgbClr val="FFC000"/>
              </a:buClr>
              <a:buFont typeface="Wingdings" panose="05000000000000000000" pitchFamily="2" charset="2"/>
              <a:buChar char="Ø"/>
            </a:pPr>
            <a:r>
              <a:rPr lang="en-GB" sz="1600" b="0">
                <a:latin typeface="Segoe UI"/>
                <a:cs typeface="Segoe UI"/>
              </a:rPr>
              <a:t>Then there were some less reactive pieces of work so </a:t>
            </a:r>
            <a:r>
              <a:rPr lang="en-GB" sz="1600" b="1">
                <a:latin typeface="Segoe UI"/>
                <a:cs typeface="Segoe UI"/>
              </a:rPr>
              <a:t>67,000 </a:t>
            </a:r>
            <a:r>
              <a:rPr lang="en-GB" sz="1600" b="0">
                <a:latin typeface="Segoe UI"/>
                <a:cs typeface="Segoe UI"/>
              </a:rPr>
              <a:t>copies </a:t>
            </a:r>
            <a:r>
              <a:rPr lang="en-GB" sz="1600" b="0">
                <a:latin typeface="Segoe UI"/>
                <a:cs typeface="Segoe UI"/>
                <a:hlinkClick r:id="rId3"/>
              </a:rPr>
              <a:t>Keeping Well at Home</a:t>
            </a:r>
            <a:r>
              <a:rPr lang="en-GB" sz="1600" b="0">
                <a:latin typeface="Segoe UI"/>
                <a:cs typeface="Segoe UI"/>
              </a:rPr>
              <a:t> printed and </a:t>
            </a:r>
            <a:r>
              <a:rPr lang="en-GB" sz="1600">
                <a:latin typeface="Segoe UI"/>
                <a:cs typeface="Segoe UI"/>
              </a:rPr>
              <a:t>distributed as well as digital publication – presented a range of messages on </a:t>
            </a:r>
            <a:r>
              <a:rPr lang="en-GB" sz="1600" b="1">
                <a:latin typeface="Segoe UI"/>
                <a:cs typeface="Segoe UI"/>
              </a:rPr>
              <a:t>physical functioning, mental wellbeing and social connection</a:t>
            </a:r>
            <a:r>
              <a:rPr lang="en-GB" sz="1600">
                <a:latin typeface="Segoe UI"/>
                <a:cs typeface="Segoe UI"/>
              </a:rPr>
              <a:t>. Has been evaluated, is now a WHO case study and work is busily underway on a further publication and campaign Keep Well this Winter.</a:t>
            </a:r>
          </a:p>
          <a:p>
            <a:pPr marL="342900" indent="-342900">
              <a:spcAft>
                <a:spcPts val="600"/>
              </a:spcAft>
              <a:buClr>
                <a:srgbClr val="FFC000"/>
              </a:buClr>
              <a:buFont typeface="Wingdings" panose="05000000000000000000" pitchFamily="2" charset="2"/>
              <a:buChar char="Ø"/>
            </a:pPr>
            <a:r>
              <a:rPr lang="en-GB" sz="1600" b="1">
                <a:latin typeface="Segoe UI"/>
                <a:cs typeface="Segoe UI"/>
              </a:rPr>
              <a:t>16,000</a:t>
            </a:r>
            <a:r>
              <a:rPr lang="en-GB" sz="1600" b="0">
                <a:latin typeface="Segoe UI"/>
                <a:cs typeface="Segoe UI"/>
              </a:rPr>
              <a:t> Creative Care Kits </a:t>
            </a:r>
            <a:r>
              <a:rPr lang="en-GB" sz="1600">
                <a:latin typeface="Segoe UI"/>
                <a:cs typeface="Segoe UI"/>
              </a:rPr>
              <a:t>created and delivered by colleagues from GMCA culture team to older people across GM</a:t>
            </a:r>
          </a:p>
          <a:p>
            <a:pPr marL="342900" indent="-342900">
              <a:spcAft>
                <a:spcPts val="600"/>
              </a:spcAft>
              <a:buClr>
                <a:srgbClr val="FFC000"/>
              </a:buClr>
              <a:buFont typeface="Wingdings" panose="05000000000000000000" pitchFamily="2" charset="2"/>
              <a:buChar char="Ø"/>
            </a:pPr>
            <a:r>
              <a:rPr lang="en-GB" sz="1600">
                <a:latin typeface="Segoe UI"/>
                <a:cs typeface="Segoe UI"/>
              </a:rPr>
              <a:t>Responding to concerns from older people – GM Older People’s Network about the representation of older people as “vulnerable” and “shielded” with the #ValuableNotVulnerable campaign</a:t>
            </a:r>
          </a:p>
          <a:p>
            <a:pPr marL="342900" indent="-342900">
              <a:spcAft>
                <a:spcPts val="600"/>
              </a:spcAft>
              <a:buClr>
                <a:srgbClr val="FFC000"/>
              </a:buClr>
              <a:buFont typeface="Wingdings" panose="05000000000000000000" pitchFamily="2" charset="2"/>
              <a:buChar char="Ø"/>
            </a:pPr>
            <a:r>
              <a:rPr lang="en-GB" sz="1600">
                <a:latin typeface="Segoe UI"/>
                <a:cs typeface="Segoe UI"/>
              </a:rPr>
              <a:t>Key pieces </a:t>
            </a:r>
            <a:r>
              <a:rPr lang="en-GB" sz="1600" b="0">
                <a:latin typeface="Segoe UI"/>
                <a:cs typeface="Segoe UI"/>
              </a:rPr>
              <a:t>of research and analysis e.g. Ipsos MORI polling from Ageing Better; MUARG research on experiences of socially excluded older people; Ambition for Ageing rapid reviews (ICT and social connection, cash</a:t>
            </a:r>
            <a:r>
              <a:rPr lang="en-GB" sz="1600">
                <a:latin typeface="Segoe UI"/>
                <a:cs typeface="Segoe UI"/>
              </a:rPr>
              <a:t>); </a:t>
            </a:r>
          </a:p>
          <a:p>
            <a:pPr marL="342900" indent="-342900">
              <a:spcAft>
                <a:spcPts val="600"/>
              </a:spcAft>
              <a:buClr>
                <a:srgbClr val="FFC000"/>
              </a:buClr>
              <a:buFont typeface="Wingdings" panose="05000000000000000000" pitchFamily="2" charset="2"/>
              <a:buChar char="Ø"/>
            </a:pPr>
            <a:r>
              <a:rPr lang="en-GB" sz="1600">
                <a:latin typeface="Segoe UI"/>
                <a:cs typeface="Segoe UI"/>
              </a:rPr>
              <a:t>GMCVO guidance </a:t>
            </a:r>
            <a:r>
              <a:rPr lang="en-GB" sz="1600">
                <a:latin typeface="Segoe UI"/>
                <a:cs typeface="Segoe UI"/>
                <a:hlinkClick r:id="rId4"/>
              </a:rPr>
              <a:t>"Developing social contact models in a time of social distancing“</a:t>
            </a:r>
            <a:endParaRPr lang="en-GB" sz="1600">
              <a:latin typeface="Segoe UI"/>
              <a:cs typeface="Segoe UI"/>
            </a:endParaRPr>
          </a:p>
          <a:p>
            <a:pPr marL="342900" indent="-342900">
              <a:spcAft>
                <a:spcPts val="600"/>
              </a:spcAft>
              <a:buClr>
                <a:srgbClr val="FFC000"/>
              </a:buClr>
              <a:buFont typeface="Wingdings" panose="05000000000000000000" pitchFamily="2" charset="2"/>
              <a:buChar char="Ø"/>
            </a:pPr>
            <a:r>
              <a:rPr lang="en-GB" sz="1600" b="0" i="0">
                <a:latin typeface="Segoe UI"/>
                <a:cs typeface="Segoe UI"/>
              </a:rPr>
              <a:t>At same time continued much of the planned work – notably and importantly </a:t>
            </a:r>
            <a:r>
              <a:rPr lang="en-GB" sz="1600" b="1" i="0">
                <a:latin typeface="Segoe UI"/>
                <a:cs typeface="Segoe UI"/>
              </a:rPr>
              <a:t>on employment support for over 50s</a:t>
            </a:r>
            <a:r>
              <a:rPr lang="en-GB" sz="1600" b="0" i="0">
                <a:latin typeface="Segoe UI"/>
                <a:cs typeface="Segoe UI"/>
              </a:rPr>
              <a:t>, where GMCA with Ageing Better and DWP is developing a pilot on new ways to deliver.</a:t>
            </a:r>
            <a:endParaRPr lang="en-GB" sz="1600" b="0" i="0">
              <a:latin typeface="Segoe UI"/>
              <a:cs typeface="Segoe UI" panose="020B0502040204020203" pitchFamily="34" charset="0"/>
            </a:endParaRPr>
          </a:p>
          <a:p>
            <a:pPr marL="342900" indent="-342900">
              <a:spcAft>
                <a:spcPts val="600"/>
              </a:spcAft>
              <a:buClr>
                <a:srgbClr val="FFC000"/>
              </a:buClr>
              <a:buFont typeface="Wingdings" panose="05000000000000000000" pitchFamily="2" charset="2"/>
              <a:buChar char="Ø"/>
            </a:pPr>
            <a:r>
              <a:rPr lang="en-GB" sz="1600">
                <a:latin typeface="Segoe UI"/>
                <a:cs typeface="Segoe UI"/>
              </a:rPr>
              <a:t>Included in June the Mayor joining the Centre for Ageing Better webinar, </a:t>
            </a:r>
            <a:r>
              <a:rPr lang="en-GB" sz="1600">
                <a:latin typeface="Segoe UI"/>
                <a:cs typeface="Segoe UI"/>
                <a:hlinkClick r:id="rId5"/>
              </a:rPr>
              <a:t>The Road to Recovery: how can the Covid-19 crisis provide opportunities to    improve later lives?</a:t>
            </a:r>
            <a:endParaRPr lang="en-GB" sz="1600">
              <a:latin typeface="Segoe UI"/>
              <a:cs typeface="Segoe UI"/>
            </a:endParaRPr>
          </a:p>
          <a:p>
            <a:endParaRPr lang="en-GB"/>
          </a:p>
        </p:txBody>
      </p:sp>
      <p:sp>
        <p:nvSpPr>
          <p:cNvPr id="4" name="Slide Number Placeholder 3"/>
          <p:cNvSpPr>
            <a:spLocks noGrp="1"/>
          </p:cNvSpPr>
          <p:nvPr>
            <p:ph type="sldNum" sz="quarter" idx="5"/>
          </p:nvPr>
        </p:nvSpPr>
        <p:spPr/>
        <p:txBody>
          <a:bodyPr/>
          <a:lstStyle/>
          <a:p>
            <a:fld id="{D4D92E4C-9470-41A1-BA4D-8ADE03D4196C}" type="slidenum">
              <a:rPr lang="en-GB" smtClean="0"/>
              <a:t>6</a:t>
            </a:fld>
            <a:endParaRPr lang="en-GB"/>
          </a:p>
        </p:txBody>
      </p:sp>
    </p:spTree>
    <p:extLst>
      <p:ext uri="{BB962C8B-B14F-4D97-AF65-F5344CB8AC3E}">
        <p14:creationId xmlns:p14="http://schemas.microsoft.com/office/powerpoint/2010/main" val="2467103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A1D0-CD21-7840-AFFE-B4C5C9A85B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249C58-23F2-1541-9097-A85FD3B654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FBE27E-F67C-CD4F-9615-E65CD9B0F4BF}"/>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5" name="Footer Placeholder 4">
            <a:extLst>
              <a:ext uri="{FF2B5EF4-FFF2-40B4-BE49-F238E27FC236}">
                <a16:creationId xmlns:a16="http://schemas.microsoft.com/office/drawing/2014/main" id="{7AB5D585-5328-3144-BC23-DCB5DD08B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F9B92-8D79-5146-B4B7-FEB1EFEB3D1F}"/>
              </a:ext>
            </a:extLst>
          </p:cNvPr>
          <p:cNvSpPr>
            <a:spLocks noGrp="1"/>
          </p:cNvSpPr>
          <p:nvPr>
            <p:ph type="sldNum" sz="quarter" idx="12"/>
          </p:nvPr>
        </p:nvSpPr>
        <p:spPr/>
        <p:txBody>
          <a:bodyPr/>
          <a:lstStyle/>
          <a:p>
            <a:fld id="{698D6061-B96D-D545-A4EA-2B76358B52A6}" type="slidenum">
              <a:rPr lang="en-US" smtClean="0"/>
              <a:t>‹#›</a:t>
            </a:fld>
            <a:endParaRPr lang="en-US"/>
          </a:p>
        </p:txBody>
      </p:sp>
      <p:pic>
        <p:nvPicPr>
          <p:cNvPr id="8" name="Picture 7" descr="A picture containing logo&#10;&#10;Description automatically generated">
            <a:extLst>
              <a:ext uri="{FF2B5EF4-FFF2-40B4-BE49-F238E27FC236}">
                <a16:creationId xmlns:a16="http://schemas.microsoft.com/office/drawing/2014/main" id="{2970D1FB-9C26-4804-B449-E3E609B405B7}"/>
              </a:ext>
            </a:extLst>
          </p:cNvPr>
          <p:cNvPicPr>
            <a:picLocks noChangeAspect="1"/>
          </p:cNvPicPr>
          <p:nvPr userDrawn="1"/>
        </p:nvPicPr>
        <p:blipFill>
          <a:blip r:embed="rId2"/>
          <a:stretch>
            <a:fillRect/>
          </a:stretch>
        </p:blipFill>
        <p:spPr>
          <a:xfrm>
            <a:off x="10390632" y="6129641"/>
            <a:ext cx="1692198" cy="611837"/>
          </a:xfrm>
          <a:prstGeom prst="rect">
            <a:avLst/>
          </a:prstGeom>
        </p:spPr>
      </p:pic>
      <p:sp>
        <p:nvSpPr>
          <p:cNvPr id="7" name="Rectangle 6">
            <a:extLst>
              <a:ext uri="{FF2B5EF4-FFF2-40B4-BE49-F238E27FC236}">
                <a16:creationId xmlns:a16="http://schemas.microsoft.com/office/drawing/2014/main" id="{C164C1CD-CA35-40A8-BDA3-92991D72940D}"/>
              </a:ext>
            </a:extLst>
          </p:cNvPr>
          <p:cNvSpPr/>
          <p:nvPr userDrawn="1"/>
        </p:nvSpPr>
        <p:spPr>
          <a:xfrm>
            <a:off x="0" y="1"/>
            <a:ext cx="12192000" cy="120700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586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B08F-38E1-B84D-9934-ABD918FECF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75227B4-BCE2-944E-A84F-F1942968A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D57310-277F-5743-AD4C-42818EFED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9F8B44-D86D-F34A-AD52-421B119D95E3}"/>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6" name="Footer Placeholder 5">
            <a:extLst>
              <a:ext uri="{FF2B5EF4-FFF2-40B4-BE49-F238E27FC236}">
                <a16:creationId xmlns:a16="http://schemas.microsoft.com/office/drawing/2014/main" id="{8DE7E753-D243-F347-B1F1-5A4651652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6262E-FAE0-E24D-B246-9CA0EF375272}"/>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30171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33A6-4CDC-D040-A923-BFC3A76DD8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889F588-BE45-E14D-81EE-18E8CD42D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0E004F-3305-6F4C-93D8-CC0D91C56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A634B0-4ACE-9C41-9167-01C9696CAA72}"/>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6" name="Footer Placeholder 5">
            <a:extLst>
              <a:ext uri="{FF2B5EF4-FFF2-40B4-BE49-F238E27FC236}">
                <a16:creationId xmlns:a16="http://schemas.microsoft.com/office/drawing/2014/main" id="{512F748F-2893-BE4E-BA7E-A960A4696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4FFD4D-5F1F-6C4F-9A19-E1C3932096F3}"/>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108824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5058-FC8D-0243-9388-E0FE6D65437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AE3960-94CC-FD4D-AD14-C4C0571621F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A6F972-334F-5940-95DA-05B8A4498B01}"/>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5" name="Footer Placeholder 4">
            <a:extLst>
              <a:ext uri="{FF2B5EF4-FFF2-40B4-BE49-F238E27FC236}">
                <a16:creationId xmlns:a16="http://schemas.microsoft.com/office/drawing/2014/main" id="{2D99285F-57C4-F545-84F4-D196955AB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742D7-6665-474E-B656-B8AEE7793C6F}"/>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3210924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EB9283-FA33-614C-B6A3-1AFAF13FF2A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EE4183-C16B-B44D-BC95-DD73E5E9C1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256692-E1AA-4843-8635-C6F2D15B0C9A}"/>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5" name="Footer Placeholder 4">
            <a:extLst>
              <a:ext uri="{FF2B5EF4-FFF2-40B4-BE49-F238E27FC236}">
                <a16:creationId xmlns:a16="http://schemas.microsoft.com/office/drawing/2014/main" id="{5880F32F-DF06-6E47-B560-38299DD1A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CE58B-4DCD-2044-9451-2994018C2A6E}"/>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4270071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9DA0-CE2B-0442-8733-A81B173FEB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029EF9B-BA64-5443-9DDF-DD2519A360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B1FF8D1-A3C5-BE41-A3D7-DC583F809B82}"/>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5" name="Footer Placeholder 4">
            <a:extLst>
              <a:ext uri="{FF2B5EF4-FFF2-40B4-BE49-F238E27FC236}">
                <a16:creationId xmlns:a16="http://schemas.microsoft.com/office/drawing/2014/main" id="{F31F5793-796C-B248-A44B-F854C200F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33338-8C58-EB4C-B877-7E03A7866E66}"/>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390288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A1D0-CD21-7840-AFFE-B4C5C9A85B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249C58-23F2-1541-9097-A85FD3B654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FBE27E-F67C-CD4F-9615-E65CD9B0F4BF}"/>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5" name="Footer Placeholder 4">
            <a:extLst>
              <a:ext uri="{FF2B5EF4-FFF2-40B4-BE49-F238E27FC236}">
                <a16:creationId xmlns:a16="http://schemas.microsoft.com/office/drawing/2014/main" id="{7AB5D585-5328-3144-BC23-DCB5DD08B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F9B92-8D79-5146-B4B7-FEB1EFEB3D1F}"/>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1055861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A1D0-CD21-7840-AFFE-B4C5C9A85B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249C58-23F2-1541-9097-A85FD3B654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FBE27E-F67C-CD4F-9615-E65CD9B0F4BF}"/>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5" name="Footer Placeholder 4">
            <a:extLst>
              <a:ext uri="{FF2B5EF4-FFF2-40B4-BE49-F238E27FC236}">
                <a16:creationId xmlns:a16="http://schemas.microsoft.com/office/drawing/2014/main" id="{7AB5D585-5328-3144-BC23-DCB5DD08B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F9B92-8D79-5146-B4B7-FEB1EFEB3D1F}"/>
              </a:ext>
            </a:extLst>
          </p:cNvPr>
          <p:cNvSpPr>
            <a:spLocks noGrp="1"/>
          </p:cNvSpPr>
          <p:nvPr>
            <p:ph type="sldNum" sz="quarter" idx="12"/>
          </p:nvPr>
        </p:nvSpPr>
        <p:spPr/>
        <p:txBody>
          <a:bodyPr/>
          <a:lstStyle/>
          <a:p>
            <a:fld id="{698D6061-B96D-D545-A4EA-2B76358B52A6}" type="slidenum">
              <a:rPr lang="en-US" smtClean="0"/>
              <a:t>‹#›</a:t>
            </a:fld>
            <a:endParaRPr lang="en-US"/>
          </a:p>
        </p:txBody>
      </p:sp>
      <p:pic>
        <p:nvPicPr>
          <p:cNvPr id="8" name="Picture 7" descr="A picture containing logo&#10;&#10;Description automatically generated">
            <a:extLst>
              <a:ext uri="{FF2B5EF4-FFF2-40B4-BE49-F238E27FC236}">
                <a16:creationId xmlns:a16="http://schemas.microsoft.com/office/drawing/2014/main" id="{2970D1FB-9C26-4804-B449-E3E609B405B7}"/>
              </a:ext>
            </a:extLst>
          </p:cNvPr>
          <p:cNvPicPr>
            <a:picLocks noChangeAspect="1"/>
          </p:cNvPicPr>
          <p:nvPr userDrawn="1"/>
        </p:nvPicPr>
        <p:blipFill>
          <a:blip r:embed="rId2"/>
          <a:stretch>
            <a:fillRect/>
          </a:stretch>
        </p:blipFill>
        <p:spPr>
          <a:xfrm>
            <a:off x="10390632" y="6129641"/>
            <a:ext cx="1692198" cy="611837"/>
          </a:xfrm>
          <a:prstGeom prst="rect">
            <a:avLst/>
          </a:prstGeom>
        </p:spPr>
      </p:pic>
      <p:sp>
        <p:nvSpPr>
          <p:cNvPr id="7" name="Rectangle 6">
            <a:extLst>
              <a:ext uri="{FF2B5EF4-FFF2-40B4-BE49-F238E27FC236}">
                <a16:creationId xmlns:a16="http://schemas.microsoft.com/office/drawing/2014/main" id="{C164C1CD-CA35-40A8-BDA3-92991D72940D}"/>
              </a:ext>
            </a:extLst>
          </p:cNvPr>
          <p:cNvSpPr/>
          <p:nvPr userDrawn="1"/>
        </p:nvSpPr>
        <p:spPr>
          <a:xfrm>
            <a:off x="0" y="1"/>
            <a:ext cx="12192000" cy="120700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586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A902-1949-0D4E-B5FA-A997684F86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122AC3F-4EBA-694D-A9C8-3372DDDF0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DAF88A-7C04-8243-981C-04BA6DFDAF6E}"/>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5" name="Footer Placeholder 4">
            <a:extLst>
              <a:ext uri="{FF2B5EF4-FFF2-40B4-BE49-F238E27FC236}">
                <a16:creationId xmlns:a16="http://schemas.microsoft.com/office/drawing/2014/main" id="{1844203C-29F6-2B49-8DF3-ED33763CA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755A7-FA72-D24C-9E6C-3822E2F129B4}"/>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59721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17A3-0A24-3945-9A21-B0687978917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11261D-3ED0-4D4B-9443-BAE0F754732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2A919F8-6775-8344-8C30-309FFC7A89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9575890-AF1E-BB48-8047-326ADC7A5E12}"/>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6" name="Footer Placeholder 5">
            <a:extLst>
              <a:ext uri="{FF2B5EF4-FFF2-40B4-BE49-F238E27FC236}">
                <a16:creationId xmlns:a16="http://schemas.microsoft.com/office/drawing/2014/main" id="{A5A100C9-4612-0147-BA65-2E925926A9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3EB3A-1649-2E41-B1D9-1912701BA1CD}"/>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13524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1F0D-FBE6-4646-A07A-B842D7CF1F8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56D763-985B-6B49-A763-9D900DE06E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4D6C672-4D74-144A-8D69-E52C8FC948B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FC0100C-A335-0C4F-8C69-452F627B9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4803EB8-C4ED-894F-9D80-34AA1ED5DE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D50FCE5-0198-F248-9DEB-1ED4E9237F84}"/>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8" name="Footer Placeholder 7">
            <a:extLst>
              <a:ext uri="{FF2B5EF4-FFF2-40B4-BE49-F238E27FC236}">
                <a16:creationId xmlns:a16="http://schemas.microsoft.com/office/drawing/2014/main" id="{64881CAC-C119-EE4D-99B9-501312E8F5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3C0A1E-AF8F-004A-B553-7F1B627A2666}"/>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357639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2ACF-2AB8-0C41-AB8C-3E05372354F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DF162A7-7FC3-4149-9412-5E73935F7102}"/>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4" name="Footer Placeholder 3">
            <a:extLst>
              <a:ext uri="{FF2B5EF4-FFF2-40B4-BE49-F238E27FC236}">
                <a16:creationId xmlns:a16="http://schemas.microsoft.com/office/drawing/2014/main" id="{033B37AA-D9CC-E344-9795-06A07CA9B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58ED0-477E-254E-9B7D-6BCA514AEF6E}"/>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2891595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2475A-9E42-224E-97E0-D0F8A0850670}"/>
              </a:ext>
            </a:extLst>
          </p:cNvPr>
          <p:cNvSpPr>
            <a:spLocks noGrp="1"/>
          </p:cNvSpPr>
          <p:nvPr>
            <p:ph type="dt" sz="half" idx="10"/>
          </p:nvPr>
        </p:nvSpPr>
        <p:spPr/>
        <p:txBody>
          <a:bodyPr/>
          <a:lstStyle/>
          <a:p>
            <a:fld id="{33D549AE-E89C-4B4E-AF5E-1AB8CC9B0CD6}" type="datetimeFigureOut">
              <a:rPr lang="en-US" smtClean="0"/>
              <a:t>1/12/2021</a:t>
            </a:fld>
            <a:endParaRPr lang="en-US"/>
          </a:p>
        </p:txBody>
      </p:sp>
      <p:sp>
        <p:nvSpPr>
          <p:cNvPr id="3" name="Footer Placeholder 2">
            <a:extLst>
              <a:ext uri="{FF2B5EF4-FFF2-40B4-BE49-F238E27FC236}">
                <a16:creationId xmlns:a16="http://schemas.microsoft.com/office/drawing/2014/main" id="{E695CF7E-F2FC-B646-AD3D-27F0F8442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BADD13-9273-DB47-8879-2BE43F182150}"/>
              </a:ext>
            </a:extLst>
          </p:cNvPr>
          <p:cNvSpPr>
            <a:spLocks noGrp="1"/>
          </p:cNvSpPr>
          <p:nvPr>
            <p:ph type="sldNum" sz="quarter" idx="12"/>
          </p:nvPr>
        </p:nvSpPr>
        <p:spPr/>
        <p:txBody>
          <a:bodyPr/>
          <a:lstStyle/>
          <a:p>
            <a:fld id="{698D6061-B96D-D545-A4EA-2B76358B52A6}" type="slidenum">
              <a:rPr lang="en-US" smtClean="0"/>
              <a:t>‹#›</a:t>
            </a:fld>
            <a:endParaRPr lang="en-US"/>
          </a:p>
        </p:txBody>
      </p:sp>
    </p:spTree>
    <p:extLst>
      <p:ext uri="{BB962C8B-B14F-4D97-AF65-F5344CB8AC3E}">
        <p14:creationId xmlns:p14="http://schemas.microsoft.com/office/powerpoint/2010/main" val="413789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18ACA3-375B-5F47-BF46-AF0CDE55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D8DF303-FA8D-824B-A0B2-6FAFAF6D7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510566-FD50-3148-8F75-59ABF0E84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549AE-E89C-4B4E-AF5E-1AB8CC9B0CD6}" type="datetimeFigureOut">
              <a:rPr lang="en-US" smtClean="0"/>
              <a:t>1/12/2021</a:t>
            </a:fld>
            <a:endParaRPr lang="en-US"/>
          </a:p>
        </p:txBody>
      </p:sp>
      <p:sp>
        <p:nvSpPr>
          <p:cNvPr id="5" name="Footer Placeholder 4">
            <a:extLst>
              <a:ext uri="{FF2B5EF4-FFF2-40B4-BE49-F238E27FC236}">
                <a16:creationId xmlns:a16="http://schemas.microsoft.com/office/drawing/2014/main" id="{6E9E9369-7BF0-A443-B18D-8368354DD1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489822-CF29-4741-AE4F-746601C98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D6061-B96D-D545-A4EA-2B76358B52A6}" type="slidenum">
              <a:rPr lang="en-US" smtClean="0"/>
              <a:t>‹#›</a:t>
            </a:fld>
            <a:endParaRPr lang="en-US"/>
          </a:p>
        </p:txBody>
      </p:sp>
    </p:spTree>
    <p:extLst>
      <p:ext uri="{BB962C8B-B14F-4D97-AF65-F5344CB8AC3E}">
        <p14:creationId xmlns:p14="http://schemas.microsoft.com/office/powerpoint/2010/main" val="480824271"/>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60" r:id="rId3"/>
    <p:sldLayoutId id="2147483676"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reatermanchester-ca.gov.uk/what-we-do/ageing/" TargetMode="Externa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AC6D21F3-33AB-479A-9CF0-135BA8B5AAF8}"/>
              </a:ext>
            </a:extLst>
          </p:cNvPr>
          <p:cNvPicPr>
            <a:picLocks noChangeAspect="1"/>
          </p:cNvPicPr>
          <p:nvPr/>
        </p:nvPicPr>
        <p:blipFill>
          <a:blip r:embed="rId2"/>
          <a:stretch>
            <a:fillRect/>
          </a:stretch>
        </p:blipFill>
        <p:spPr>
          <a:xfrm>
            <a:off x="8704879" y="5575240"/>
            <a:ext cx="3388759" cy="1225876"/>
          </a:xfrm>
          <a:prstGeom prst="rect">
            <a:avLst/>
          </a:prstGeom>
        </p:spPr>
      </p:pic>
      <p:sp>
        <p:nvSpPr>
          <p:cNvPr id="5" name="TextBox 4">
            <a:extLst>
              <a:ext uri="{FF2B5EF4-FFF2-40B4-BE49-F238E27FC236}">
                <a16:creationId xmlns:a16="http://schemas.microsoft.com/office/drawing/2014/main" id="{33479705-0BBA-F448-B86A-C6AB833F28CF}"/>
              </a:ext>
            </a:extLst>
          </p:cNvPr>
          <p:cNvSpPr txBox="1"/>
          <p:nvPr/>
        </p:nvSpPr>
        <p:spPr>
          <a:xfrm>
            <a:off x="1792741" y="5751635"/>
            <a:ext cx="5642186" cy="1600438"/>
          </a:xfrm>
          <a:prstGeom prst="rect">
            <a:avLst/>
          </a:prstGeom>
          <a:noFill/>
        </p:spPr>
        <p:txBody>
          <a:bodyPr wrap="none" rtlCol="0">
            <a:spAutoFit/>
          </a:bodyPr>
          <a:lstStyle/>
          <a:p>
            <a:r>
              <a:rPr lang="en-GB" b="1">
                <a:latin typeface="Segoe UI"/>
                <a:cs typeface="Segoe UI"/>
              </a:rPr>
              <a:t>Culture as a driver for an Age-Friendly city-region</a:t>
            </a:r>
          </a:p>
          <a:p>
            <a:r>
              <a:rPr lang="en-GB">
                <a:latin typeface="Segoe UI"/>
                <a:cs typeface="Segoe UI"/>
              </a:rPr>
              <a:t>Paul McGarry, </a:t>
            </a:r>
          </a:p>
          <a:p>
            <a:r>
              <a:rPr lang="en-GB">
                <a:latin typeface="Segoe UI"/>
                <a:cs typeface="Segoe UI"/>
              </a:rPr>
              <a:t>Greater Manchester Combined Authority</a:t>
            </a:r>
            <a:br>
              <a:rPr lang="en-GB" b="1">
                <a:latin typeface="Segoe UI"/>
                <a:cs typeface="Segoe UI"/>
              </a:rPr>
            </a:br>
            <a:br>
              <a:rPr lang="en-GB" b="1">
                <a:latin typeface="Segoe UI"/>
                <a:cs typeface="Segoe UI"/>
              </a:rPr>
            </a:br>
            <a:br>
              <a:rPr lang="en-GB" sz="800"/>
            </a:br>
            <a:endParaRPr lang="en-US"/>
          </a:p>
        </p:txBody>
      </p:sp>
      <p:pic>
        <p:nvPicPr>
          <p:cNvPr id="6" name="Content Placeholder 3">
            <a:extLst>
              <a:ext uri="{FF2B5EF4-FFF2-40B4-BE49-F238E27FC236}">
                <a16:creationId xmlns:a16="http://schemas.microsoft.com/office/drawing/2014/main" id="{A200FA01-6294-0849-AFCB-3CF2F6490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851" y="0"/>
            <a:ext cx="8748297" cy="5609297"/>
          </a:xfrm>
          <a:prstGeom prst="rect">
            <a:avLst/>
          </a:prstGeom>
        </p:spPr>
      </p:pic>
    </p:spTree>
    <p:extLst>
      <p:ext uri="{BB962C8B-B14F-4D97-AF65-F5344CB8AC3E}">
        <p14:creationId xmlns:p14="http://schemas.microsoft.com/office/powerpoint/2010/main" val="241393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3CCCF-A858-406E-A7DF-FE4B2CD29492}"/>
              </a:ext>
            </a:extLst>
          </p:cNvPr>
          <p:cNvSpPr>
            <a:spLocks noGrp="1"/>
          </p:cNvSpPr>
          <p:nvPr>
            <p:ph idx="1"/>
          </p:nvPr>
        </p:nvSpPr>
        <p:spPr>
          <a:xfrm>
            <a:off x="156180" y="1310043"/>
            <a:ext cx="7198285" cy="3668166"/>
          </a:xfrm>
        </p:spPr>
        <p:txBody>
          <a:bodyPr vert="horz" lIns="91440" tIns="45720" rIns="91440" bIns="45720" rtlCol="0" anchor="t">
            <a:noAutofit/>
          </a:bodyPr>
          <a:lstStyle/>
          <a:p>
            <a:pPr>
              <a:buFont typeface="Wingdings" panose="05000000000000000000" pitchFamily="2" charset="2"/>
              <a:buChar char="Ø"/>
            </a:pPr>
            <a:r>
              <a:rPr lang="en-GB" sz="2400">
                <a:latin typeface="Calibri"/>
                <a:cs typeface="Segoe UI"/>
              </a:rPr>
              <a:t> CADA is new </a:t>
            </a:r>
            <a:r>
              <a:rPr lang="en-GB" sz="2400" b="1">
                <a:latin typeface="Calibri"/>
                <a:cs typeface="Segoe UI"/>
              </a:rPr>
              <a:t>national sector support agency </a:t>
            </a:r>
            <a:r>
              <a:rPr lang="en-GB" sz="2400">
                <a:latin typeface="Calibri"/>
                <a:cs typeface="Segoe UI"/>
              </a:rPr>
              <a:t>for age-friendly culture. </a:t>
            </a:r>
            <a:r>
              <a:rPr lang="en-GB" sz="2400">
                <a:latin typeface="Calibri"/>
                <a:ea typeface="+mn-lt"/>
                <a:cs typeface="Segoe UI"/>
              </a:rPr>
              <a:t>They exist to:</a:t>
            </a:r>
          </a:p>
          <a:p>
            <a:pPr lvl="1">
              <a:buFont typeface="Wingdings" panose="05000000000000000000" pitchFamily="2" charset="2"/>
              <a:buChar char="Ø"/>
            </a:pPr>
            <a:r>
              <a:rPr lang="en-GB" sz="2000">
                <a:latin typeface="Calibri"/>
                <a:ea typeface="+mn-lt"/>
                <a:cs typeface="+mn-lt"/>
              </a:rPr>
              <a:t>challenge ageism in the arts and heritage sectors and in society more widely</a:t>
            </a:r>
          </a:p>
          <a:p>
            <a:pPr lvl="1">
              <a:buFont typeface="Wingdings" panose="05000000000000000000" pitchFamily="2" charset="2"/>
              <a:buChar char="Ø"/>
            </a:pPr>
            <a:r>
              <a:rPr lang="en-GB" sz="2000">
                <a:latin typeface="Calibri"/>
                <a:ea typeface="+mn-lt"/>
                <a:cs typeface="+mn-lt"/>
              </a:rPr>
              <a:t>lead a fundamental rethink and reflection on ageing and creativity</a:t>
            </a:r>
            <a:endParaRPr lang="en-GB" sz="2000">
              <a:latin typeface="Calibri"/>
              <a:cs typeface="Segoe UI"/>
            </a:endParaRPr>
          </a:p>
          <a:p>
            <a:pPr lvl="1">
              <a:buFont typeface="Wingdings" panose="05000000000000000000" pitchFamily="2" charset="2"/>
              <a:buChar char="Ø"/>
            </a:pPr>
            <a:r>
              <a:rPr lang="en-GB" sz="2000">
                <a:latin typeface="Calibri"/>
                <a:ea typeface="+mn-lt"/>
                <a:cs typeface="+mn-lt"/>
              </a:rPr>
              <a:t>harness collective energy and impact to support systemic change</a:t>
            </a:r>
            <a:endParaRPr lang="en-GB" sz="2000">
              <a:latin typeface="Calibri"/>
              <a:cs typeface="Segoe UI"/>
            </a:endParaRPr>
          </a:p>
          <a:p>
            <a:pPr>
              <a:buFont typeface="Wingdings" panose="05000000000000000000" pitchFamily="2" charset="2"/>
              <a:buChar char="Ø"/>
            </a:pPr>
            <a:r>
              <a:rPr lang="en-GB" sz="2400">
                <a:latin typeface="Calibri"/>
                <a:ea typeface="Calibri" panose="020F0502020204030204" pitchFamily="34" charset="0"/>
                <a:cs typeface="Calibri"/>
              </a:rPr>
              <a:t>Ageing and culture is part of the </a:t>
            </a:r>
            <a:r>
              <a:rPr lang="en-GB" sz="2400" b="1">
                <a:latin typeface="Calibri"/>
                <a:ea typeface="Calibri" panose="020F0502020204030204" pitchFamily="34" charset="0"/>
                <a:cs typeface="Calibri"/>
              </a:rPr>
              <a:t>longevity dividend </a:t>
            </a:r>
            <a:r>
              <a:rPr lang="en-GB" sz="2400">
                <a:latin typeface="Calibri"/>
                <a:ea typeface="Calibri" panose="020F0502020204030204" pitchFamily="34" charset="0"/>
                <a:cs typeface="Calibri"/>
              </a:rPr>
              <a:t>or </a:t>
            </a:r>
            <a:r>
              <a:rPr lang="en-GB" sz="2400" b="1">
                <a:latin typeface="Calibri"/>
                <a:ea typeface="Calibri" panose="020F0502020204030204" pitchFamily="34" charset="0"/>
                <a:cs typeface="Calibri"/>
              </a:rPr>
              <a:t>silver economy</a:t>
            </a:r>
          </a:p>
          <a:p>
            <a:pPr>
              <a:buFont typeface="Wingdings" panose="05000000000000000000" pitchFamily="2" charset="2"/>
              <a:buChar char="Ø"/>
            </a:pPr>
            <a:r>
              <a:rPr lang="en-GB" sz="2400" b="1" i="1">
                <a:latin typeface="Calibri"/>
                <a:ea typeface="Calibri" panose="020F0502020204030204" pitchFamily="34" charset="0"/>
                <a:cs typeface="Calibri"/>
              </a:rPr>
              <a:t>“We</a:t>
            </a:r>
            <a:r>
              <a:rPr lang="en-GB" sz="2400" b="1" i="1">
                <a:effectLst/>
                <a:latin typeface="Calibri"/>
                <a:ea typeface="Calibri" panose="020F0502020204030204" pitchFamily="34" charset="0"/>
                <a:cs typeface="Calibri"/>
              </a:rPr>
              <a:t> are working to integrate all these sectors in one approach so we work with older people who want to make, to produce, to earn money, to take part, to meet others, improve their health and simply have fun.”</a:t>
            </a:r>
            <a:endParaRPr lang="en-GB" sz="2400" b="1" i="1" u="sng">
              <a:effectLst/>
              <a:latin typeface="Calibri"/>
              <a:ea typeface="Calibri" panose="020F0502020204030204" pitchFamily="34" charset="0"/>
              <a:cs typeface="Calibri"/>
            </a:endParaRPr>
          </a:p>
          <a:p>
            <a:pPr>
              <a:buFont typeface="Wingdings" panose="05000000000000000000" pitchFamily="2" charset="2"/>
              <a:buChar char="Ø"/>
            </a:pPr>
            <a:endParaRPr lang="en-GB" sz="2400">
              <a:effectLst/>
              <a:latin typeface="Segoe UI"/>
              <a:ea typeface="Calibri" panose="020F0502020204030204" pitchFamily="34" charset="0"/>
              <a:cs typeface="Segoe UI"/>
            </a:endParaRPr>
          </a:p>
          <a:p>
            <a:pPr>
              <a:buFont typeface="Wingdings" panose="05000000000000000000" pitchFamily="2" charset="2"/>
              <a:buChar char="Ø"/>
            </a:pPr>
            <a:endParaRPr lang="en-GB" sz="2400">
              <a:latin typeface="Segoe UI"/>
              <a:cs typeface="Segoe UI"/>
            </a:endParaRPr>
          </a:p>
        </p:txBody>
      </p:sp>
      <p:sp>
        <p:nvSpPr>
          <p:cNvPr id="4" name="Title 1">
            <a:extLst>
              <a:ext uri="{FF2B5EF4-FFF2-40B4-BE49-F238E27FC236}">
                <a16:creationId xmlns:a16="http://schemas.microsoft.com/office/drawing/2014/main" id="{C22BFA2F-0F16-49B3-83EA-01053412F0D7}"/>
              </a:ext>
            </a:extLst>
          </p:cNvPr>
          <p:cNvSpPr txBox="1">
            <a:spLocks/>
          </p:cNvSpPr>
          <p:nvPr/>
        </p:nvSpPr>
        <p:spPr>
          <a:xfrm>
            <a:off x="500743" y="278039"/>
            <a:ext cx="10515600" cy="838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Segoe UI"/>
                <a:cs typeface="Segoe UI"/>
              </a:rPr>
              <a:t>‘Infinity and beyond’ in Greater Manchester</a:t>
            </a:r>
          </a:p>
        </p:txBody>
      </p:sp>
      <p:pic>
        <p:nvPicPr>
          <p:cNvPr id="5" name="Picture 4">
            <a:extLst>
              <a:ext uri="{FF2B5EF4-FFF2-40B4-BE49-F238E27FC236}">
                <a16:creationId xmlns:a16="http://schemas.microsoft.com/office/drawing/2014/main" id="{A537D6E5-A986-414C-B5D3-A9C0451D1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860" y="1603494"/>
            <a:ext cx="3901939" cy="4489395"/>
          </a:xfrm>
          <a:prstGeom prst="rect">
            <a:avLst/>
          </a:prstGeom>
        </p:spPr>
      </p:pic>
      <p:pic>
        <p:nvPicPr>
          <p:cNvPr id="2" name="Picture 1">
            <a:extLst>
              <a:ext uri="{FF2B5EF4-FFF2-40B4-BE49-F238E27FC236}">
                <a16:creationId xmlns:a16="http://schemas.microsoft.com/office/drawing/2014/main" id="{58460807-8941-4897-83E9-5FD2E4CA8433}"/>
              </a:ext>
            </a:extLst>
          </p:cNvPr>
          <p:cNvPicPr>
            <a:picLocks noChangeAspect="1"/>
          </p:cNvPicPr>
          <p:nvPr/>
        </p:nvPicPr>
        <p:blipFill>
          <a:blip r:embed="rId3"/>
          <a:stretch>
            <a:fillRect/>
          </a:stretch>
        </p:blipFill>
        <p:spPr>
          <a:xfrm>
            <a:off x="10276012" y="765111"/>
            <a:ext cx="1227122" cy="1227122"/>
          </a:xfrm>
          <a:prstGeom prst="rect">
            <a:avLst/>
          </a:prstGeom>
        </p:spPr>
      </p:pic>
    </p:spTree>
    <p:extLst>
      <p:ext uri="{BB962C8B-B14F-4D97-AF65-F5344CB8AC3E}">
        <p14:creationId xmlns:p14="http://schemas.microsoft.com/office/powerpoint/2010/main" val="426304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319F77-9C93-554F-B74B-C2A4663037C4}"/>
              </a:ext>
            </a:extLst>
          </p:cNvPr>
          <p:cNvSpPr/>
          <p:nvPr/>
        </p:nvSpPr>
        <p:spPr>
          <a:xfrm>
            <a:off x="0" y="4016272"/>
            <a:ext cx="12320175" cy="5799893"/>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ltLang="en-US" sz="2400" b="1">
              <a:latin typeface="Segoe UI" panose="020B0502040204020203" pitchFamily="34" charset="0"/>
              <a:cs typeface="Segoe UI Semibold" panose="020B0702040204020203" pitchFamily="34" charset="0"/>
            </a:endParaRPr>
          </a:p>
        </p:txBody>
      </p:sp>
      <p:sp>
        <p:nvSpPr>
          <p:cNvPr id="3" name="Rectangle 2"/>
          <p:cNvSpPr/>
          <p:nvPr/>
        </p:nvSpPr>
        <p:spPr>
          <a:xfrm>
            <a:off x="67954" y="4113499"/>
            <a:ext cx="11902152" cy="3477875"/>
          </a:xfrm>
          <a:prstGeom prst="rect">
            <a:avLst/>
          </a:prstGeom>
        </p:spPr>
        <p:txBody>
          <a:bodyPr wrap="square">
            <a:spAutoFit/>
          </a:bodyPr>
          <a:lstStyle/>
          <a:p>
            <a:r>
              <a:rPr lang="en-GB" sz="2800" b="1">
                <a:solidFill>
                  <a:schemeClr val="bg1"/>
                </a:solidFill>
                <a:latin typeface="Segoe UI" panose="020B0502040204020203" pitchFamily="34" charset="0"/>
                <a:cs typeface="Segoe UI" panose="020B0502040204020203" pitchFamily="34" charset="0"/>
              </a:rPr>
              <a:t>Greater Manchester Ageing Hub</a:t>
            </a:r>
          </a:p>
          <a:p>
            <a:endParaRPr lang="en-GB" altLang="en-US" sz="2400" b="1">
              <a:solidFill>
                <a:schemeClr val="bg1"/>
              </a:solidFill>
              <a:latin typeface="Segoe UI" panose="020B0502040204020203" pitchFamily="34" charset="0"/>
              <a:cs typeface="Segoe UI Semibold" panose="020B0702040204020203" pitchFamily="34" charset="0"/>
            </a:endParaRPr>
          </a:p>
          <a:p>
            <a:r>
              <a:rPr lang="en-GB" altLang="en-US" sz="2400" b="1">
                <a:solidFill>
                  <a:schemeClr val="bg1"/>
                </a:solidFill>
                <a:latin typeface="Segoe UI" panose="020B0502040204020203" pitchFamily="34" charset="0"/>
                <a:cs typeface="Segoe UI Semibold" panose="020B0702040204020203" pitchFamily="34" charset="0"/>
              </a:rPr>
              <a:t>Twitter: </a:t>
            </a:r>
            <a:r>
              <a:rPr lang="en-GB" altLang="en-US" sz="2400">
                <a:solidFill>
                  <a:schemeClr val="bg1"/>
                </a:solidFill>
                <a:latin typeface="Segoe UI" panose="020B0502040204020203" pitchFamily="34" charset="0"/>
                <a:cs typeface="Segoe UI Semibold" panose="020B0702040204020203" pitchFamily="34" charset="0"/>
              </a:rPr>
              <a:t>@GMAgeingHub</a:t>
            </a:r>
          </a:p>
          <a:p>
            <a:endParaRPr lang="en-GB" sz="2400" b="1">
              <a:solidFill>
                <a:schemeClr val="bg1"/>
              </a:solidFill>
              <a:latin typeface="Segoe UI" panose="020B0502040204020203" pitchFamily="34" charset="0"/>
              <a:cs typeface="Segoe UI" panose="020B0502040204020203" pitchFamily="34" charset="0"/>
            </a:endParaRPr>
          </a:p>
          <a:p>
            <a:r>
              <a:rPr lang="en-GB" sz="2400" b="1">
                <a:solidFill>
                  <a:schemeClr val="bg1"/>
                </a:solidFill>
                <a:latin typeface="Segoe UI" panose="020B0502040204020203" pitchFamily="34" charset="0"/>
                <a:cs typeface="Segoe UI" panose="020B0502040204020203" pitchFamily="34" charset="0"/>
              </a:rPr>
              <a:t>Email: </a:t>
            </a:r>
            <a:r>
              <a:rPr lang="en-GB" sz="2400">
                <a:solidFill>
                  <a:schemeClr val="bg1"/>
                </a:solidFill>
                <a:latin typeface="Segoe UI" panose="020B0502040204020203" pitchFamily="34" charset="0"/>
                <a:cs typeface="Segoe UI" panose="020B0502040204020203" pitchFamily="34" charset="0"/>
              </a:rPr>
              <a:t>ageinghub@greatermanchester-ca.gov.uk</a:t>
            </a:r>
          </a:p>
          <a:p>
            <a:r>
              <a:rPr lang="en-GB" sz="2400" b="1">
                <a:solidFill>
                  <a:schemeClr val="bg1"/>
                </a:solidFill>
                <a:latin typeface="Segoe UI" panose="020B0502040204020203" pitchFamily="34" charset="0"/>
                <a:cs typeface="Segoe UI" panose="020B0502040204020203" pitchFamily="34" charset="0"/>
              </a:rPr>
              <a:t> </a:t>
            </a:r>
          </a:p>
          <a:p>
            <a:r>
              <a:rPr lang="en-GB" sz="2400" b="1">
                <a:solidFill>
                  <a:schemeClr val="bg1"/>
                </a:solidFill>
                <a:latin typeface="Segoe UI" panose="020B0502040204020203" pitchFamily="34" charset="0"/>
                <a:cs typeface="Segoe UI" panose="020B0502040204020203" pitchFamily="34" charset="0"/>
              </a:rPr>
              <a:t>Visit: </a:t>
            </a:r>
            <a:r>
              <a:rPr lang="en-GB" altLang="en-US" sz="2400" b="1">
                <a:solidFill>
                  <a:schemeClr val="bg1"/>
                </a:solidFill>
                <a:latin typeface="Segoe UI" panose="020B0502040204020203" pitchFamily="34" charset="0"/>
                <a:cs typeface="Segoe UI Semibold" panose="020B0702040204020203" pitchFamily="34" charset="0"/>
                <a:hlinkClick r:id="rId2">
                  <a:extLst>
                    <a:ext uri="{A12FA001-AC4F-418D-AE19-62706E023703}">
                      <ahyp:hlinkClr xmlns:ahyp="http://schemas.microsoft.com/office/drawing/2018/hyperlinkcolor" val="tx"/>
                    </a:ext>
                  </a:extLst>
                </a:hlinkClick>
              </a:rPr>
              <a:t>www.greatermanchester-ca.gov.uk/what-we-do/ageing/</a:t>
            </a:r>
            <a:endParaRPr lang="en-GB" altLang="en-US" sz="2400" b="1">
              <a:solidFill>
                <a:schemeClr val="bg1"/>
              </a:solidFill>
              <a:latin typeface="Segoe UI" panose="020B0502040204020203" pitchFamily="34" charset="0"/>
              <a:cs typeface="Segoe UI Semibold" panose="020B0702040204020203" pitchFamily="34" charset="0"/>
            </a:endParaRPr>
          </a:p>
          <a:p>
            <a:endParaRPr lang="en-GB" altLang="en-US" sz="2400" b="1">
              <a:latin typeface="Segoe UI" panose="020B0502040204020203" pitchFamily="34" charset="0"/>
              <a:cs typeface="Segoe UI Semibold" panose="020B0702040204020203" pitchFamily="34" charset="0"/>
            </a:endParaRPr>
          </a:p>
          <a:p>
            <a:endParaRPr lang="en-GB" altLang="en-US" sz="2400">
              <a:latin typeface="Segoe UI" panose="020B0502040204020203" pitchFamily="34" charset="0"/>
              <a:cs typeface="Segoe UI Semibold" panose="020B0702040204020203" pitchFamily="34" charset="0"/>
            </a:endParaRPr>
          </a:p>
        </p:txBody>
      </p:sp>
      <p:pic>
        <p:nvPicPr>
          <p:cNvPr id="5" name="Picture 4" descr="A close up of a sign&#10;&#10;Description automatically generated">
            <a:extLst>
              <a:ext uri="{FF2B5EF4-FFF2-40B4-BE49-F238E27FC236}">
                <a16:creationId xmlns:a16="http://schemas.microsoft.com/office/drawing/2014/main" id="{1EFC33E4-21C4-4802-8828-9C77AB23E97A}"/>
              </a:ext>
            </a:extLst>
          </p:cNvPr>
          <p:cNvPicPr>
            <a:picLocks noChangeAspect="1"/>
          </p:cNvPicPr>
          <p:nvPr/>
        </p:nvPicPr>
        <p:blipFill>
          <a:blip r:embed="rId3"/>
          <a:stretch>
            <a:fillRect/>
          </a:stretch>
        </p:blipFill>
        <p:spPr>
          <a:xfrm>
            <a:off x="7715104" y="4113499"/>
            <a:ext cx="4255002" cy="1538454"/>
          </a:xfrm>
          <a:prstGeom prst="rect">
            <a:avLst/>
          </a:prstGeom>
        </p:spPr>
      </p:pic>
      <p:pic>
        <p:nvPicPr>
          <p:cNvPr id="7" name="Picture 6">
            <a:extLst>
              <a:ext uri="{FF2B5EF4-FFF2-40B4-BE49-F238E27FC236}">
                <a16:creationId xmlns:a16="http://schemas.microsoft.com/office/drawing/2014/main" id="{C54CBF19-90B3-0B4E-A74B-8D4BED992971}"/>
              </a:ext>
            </a:extLst>
          </p:cNvPr>
          <p:cNvPicPr>
            <a:picLocks noChangeAspect="1"/>
          </p:cNvPicPr>
          <p:nvPr/>
        </p:nvPicPr>
        <p:blipFill>
          <a:blip r:embed="rId4"/>
          <a:stretch>
            <a:fillRect/>
          </a:stretch>
        </p:blipFill>
        <p:spPr>
          <a:xfrm>
            <a:off x="930652" y="154879"/>
            <a:ext cx="10176756" cy="3812779"/>
          </a:xfrm>
          <a:prstGeom prst="rect">
            <a:avLst/>
          </a:prstGeom>
        </p:spPr>
      </p:pic>
    </p:spTree>
    <p:extLst>
      <p:ext uri="{BB962C8B-B14F-4D97-AF65-F5344CB8AC3E}">
        <p14:creationId xmlns:p14="http://schemas.microsoft.com/office/powerpoint/2010/main" val="50733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C7DE84-CA57-4C85-AEE3-C7C019678219}"/>
              </a:ext>
            </a:extLst>
          </p:cNvPr>
          <p:cNvSpPr/>
          <p:nvPr/>
        </p:nvSpPr>
        <p:spPr>
          <a:xfrm>
            <a:off x="0" y="5624945"/>
            <a:ext cx="12192000" cy="1739082"/>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8F797240-091D-374F-B45D-80962924F30E}"/>
              </a:ext>
            </a:extLst>
          </p:cNvPr>
          <p:cNvPicPr>
            <a:picLocks noChangeAspect="1"/>
          </p:cNvPicPr>
          <p:nvPr/>
        </p:nvPicPr>
        <p:blipFill rotWithShape="1">
          <a:blip r:embed="rId2"/>
          <a:srcRect b="20404"/>
          <a:stretch/>
        </p:blipFill>
        <p:spPr>
          <a:xfrm>
            <a:off x="884143" y="166254"/>
            <a:ext cx="9876221" cy="5458691"/>
          </a:xfrm>
          <a:prstGeom prst="rect">
            <a:avLst/>
          </a:prstGeom>
        </p:spPr>
      </p:pic>
      <p:sp>
        <p:nvSpPr>
          <p:cNvPr id="3" name="TextBox 2">
            <a:extLst>
              <a:ext uri="{FF2B5EF4-FFF2-40B4-BE49-F238E27FC236}">
                <a16:creationId xmlns:a16="http://schemas.microsoft.com/office/drawing/2014/main" id="{FF7EB835-933C-43DD-9654-034833FD786C}"/>
              </a:ext>
            </a:extLst>
          </p:cNvPr>
          <p:cNvSpPr txBox="1"/>
          <p:nvPr/>
        </p:nvSpPr>
        <p:spPr>
          <a:xfrm>
            <a:off x="884143" y="5887497"/>
            <a:ext cx="9903930" cy="1200329"/>
          </a:xfrm>
          <a:prstGeom prst="rect">
            <a:avLst/>
          </a:prstGeom>
          <a:noFill/>
        </p:spPr>
        <p:txBody>
          <a:bodyPr wrap="square" rtlCol="0">
            <a:spAutoFit/>
          </a:bodyPr>
          <a:lstStyle/>
          <a:p>
            <a:pPr algn="just"/>
            <a:r>
              <a:rPr lang="en-GB" sz="2400" b="1">
                <a:solidFill>
                  <a:schemeClr val="bg1"/>
                </a:solidFill>
                <a:latin typeface="Segoe UI" panose="020B0502040204020203" pitchFamily="34" charset="0"/>
                <a:cs typeface="Segoe UI" panose="020B0502040204020203" pitchFamily="34" charset="0"/>
              </a:rPr>
              <a:t>"Population ageing and urbanisation have in their different ways become the key social trends of the twenty-first century." </a:t>
            </a:r>
          </a:p>
          <a:p>
            <a:pPr algn="just"/>
            <a:r>
              <a:rPr lang="en-GB" sz="2400" b="1">
                <a:solidFill>
                  <a:schemeClr val="bg1"/>
                </a:solidFill>
                <a:latin typeface="Segoe UI" panose="020B0502040204020203" pitchFamily="34" charset="0"/>
                <a:cs typeface="Segoe UI" panose="020B0502040204020203" pitchFamily="34" charset="0"/>
              </a:rPr>
              <a:t>Prof Chris Phillipson 2010</a:t>
            </a:r>
          </a:p>
        </p:txBody>
      </p:sp>
    </p:spTree>
    <p:extLst>
      <p:ext uri="{BB962C8B-B14F-4D97-AF65-F5344CB8AC3E}">
        <p14:creationId xmlns:p14="http://schemas.microsoft.com/office/powerpoint/2010/main" val="395621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2D29-DA82-4A48-B237-8A2CEFA13FC1}"/>
              </a:ext>
            </a:extLst>
          </p:cNvPr>
          <p:cNvSpPr>
            <a:spLocks noGrp="1"/>
          </p:cNvSpPr>
          <p:nvPr>
            <p:ph type="title"/>
          </p:nvPr>
        </p:nvSpPr>
        <p:spPr>
          <a:xfrm>
            <a:off x="500743" y="278039"/>
            <a:ext cx="10515600" cy="838383"/>
          </a:xfrm>
        </p:spPr>
        <p:txBody>
          <a:bodyPr>
            <a:noAutofit/>
          </a:bodyPr>
          <a:lstStyle/>
          <a:p>
            <a:r>
              <a:rPr lang="en-US" sz="3600" b="1">
                <a:solidFill>
                  <a:schemeClr val="bg1"/>
                </a:solidFill>
                <a:latin typeface="Segoe UI"/>
                <a:cs typeface="Segoe UI"/>
              </a:rPr>
              <a:t>Greater Manchester Ageing Hub</a:t>
            </a:r>
          </a:p>
        </p:txBody>
      </p:sp>
      <p:sp>
        <p:nvSpPr>
          <p:cNvPr id="3" name="Rectangle 2">
            <a:extLst>
              <a:ext uri="{FF2B5EF4-FFF2-40B4-BE49-F238E27FC236}">
                <a16:creationId xmlns:a16="http://schemas.microsoft.com/office/drawing/2014/main" id="{08E3D41C-E480-4AC0-A991-4C37F43C43C5}"/>
              </a:ext>
            </a:extLst>
          </p:cNvPr>
          <p:cNvSpPr/>
          <p:nvPr/>
        </p:nvSpPr>
        <p:spPr>
          <a:xfrm>
            <a:off x="243396" y="1397674"/>
            <a:ext cx="8776504" cy="5242461"/>
          </a:xfrm>
          <a:prstGeom prst="rect">
            <a:avLst/>
          </a:prstGeom>
        </p:spPr>
        <p:txBody>
          <a:bodyPr wrap="square" lIns="91440" tIns="45720" rIns="91440" bIns="45720" anchor="t">
            <a:spAutoFit/>
          </a:bodyPr>
          <a:lstStyle/>
          <a:p>
            <a:pPr marL="285750" indent="-285750">
              <a:spcBef>
                <a:spcPts val="1200"/>
              </a:spcBef>
              <a:spcAft>
                <a:spcPts val="600"/>
              </a:spcAft>
              <a:buClr>
                <a:schemeClr val="accent4">
                  <a:lumMod val="75000"/>
                </a:schemeClr>
              </a:buClr>
              <a:buFont typeface="Wingdings" panose="05000000000000000000" pitchFamily="2" charset="2"/>
              <a:buChar char="Ø"/>
            </a:pPr>
            <a:r>
              <a:rPr lang="en-GB" sz="2400">
                <a:latin typeface="Segoe UI" panose="020B0502040204020203" pitchFamily="34" charset="0"/>
                <a:cs typeface="Segoe UI" panose="020B0502040204020203" pitchFamily="34" charset="0"/>
              </a:rPr>
              <a:t>Greater Manchester Ageing Hub in 2016 to coordinate a strategic response to the </a:t>
            </a:r>
            <a:r>
              <a:rPr lang="en-GB" sz="2400" b="1">
                <a:latin typeface="Segoe UI" panose="020B0502040204020203" pitchFamily="34" charset="0"/>
                <a:cs typeface="Segoe UI" panose="020B0502040204020203" pitchFamily="34" charset="0"/>
              </a:rPr>
              <a:t>opportunities and challenges of an ageing population</a:t>
            </a:r>
          </a:p>
          <a:p>
            <a:pPr marL="285750" indent="-285750">
              <a:spcBef>
                <a:spcPts val="1000"/>
              </a:spcBef>
              <a:buClr>
                <a:schemeClr val="accent4">
                  <a:lumMod val="75000"/>
                </a:schemeClr>
              </a:buClr>
              <a:buFont typeface="Wingdings" panose="05000000000000000000" pitchFamily="2" charset="2"/>
              <a:buChar char="Ø"/>
            </a:pPr>
            <a:r>
              <a:rPr lang="en-GB" sz="2400">
                <a:latin typeface="Segoe UI" panose="020B0502040204020203" pitchFamily="34" charset="0"/>
                <a:cs typeface="Segoe UI" panose="020B0502040204020203" pitchFamily="34" charset="0"/>
              </a:rPr>
              <a:t>Ageing is one of ten </a:t>
            </a:r>
            <a:r>
              <a:rPr lang="en-GB" sz="2400" b="1">
                <a:latin typeface="Segoe UI" panose="020B0502040204020203" pitchFamily="34" charset="0"/>
                <a:cs typeface="Segoe UI" panose="020B0502040204020203" pitchFamily="34" charset="0"/>
              </a:rPr>
              <a:t>Mayoral priorities</a:t>
            </a:r>
            <a:r>
              <a:rPr lang="en-GB" sz="2400">
                <a:latin typeface="Segoe UI" panose="020B0502040204020203" pitchFamily="34" charset="0"/>
                <a:cs typeface="Segoe UI" panose="020B0502040204020203" pitchFamily="34" charset="0"/>
              </a:rPr>
              <a:t>, Greater Manchester Strategy </a:t>
            </a:r>
          </a:p>
          <a:p>
            <a:pPr marL="285750" indent="-285750">
              <a:spcBef>
                <a:spcPts val="1000"/>
              </a:spcBef>
              <a:buClr>
                <a:schemeClr val="accent4">
                  <a:lumMod val="75000"/>
                </a:schemeClr>
              </a:buClr>
              <a:buFont typeface="Wingdings" panose="05000000000000000000" pitchFamily="2" charset="2"/>
              <a:buChar char="Ø"/>
            </a:pPr>
            <a:r>
              <a:rPr lang="en-GB" sz="2400">
                <a:latin typeface="Segoe UI" panose="020B0502040204020203" pitchFamily="34" charset="0"/>
                <a:cs typeface="Segoe UI" panose="020B0502040204020203" pitchFamily="34" charset="0"/>
              </a:rPr>
              <a:t>2018: UK’s first </a:t>
            </a:r>
            <a:r>
              <a:rPr lang="en-GB" sz="2400" b="1">
                <a:latin typeface="Segoe UI" panose="020B0502040204020203" pitchFamily="34" charset="0"/>
                <a:cs typeface="Segoe UI" panose="020B0502040204020203" pitchFamily="34" charset="0"/>
              </a:rPr>
              <a:t>age-friendly city region, </a:t>
            </a:r>
            <a:r>
              <a:rPr lang="en-GB" sz="2400">
                <a:latin typeface="Segoe UI" panose="020B0502040204020203" pitchFamily="34" charset="0"/>
                <a:cs typeface="Segoe UI" panose="020B0502040204020203" pitchFamily="34" charset="0"/>
              </a:rPr>
              <a:t>World Health Organization </a:t>
            </a:r>
          </a:p>
          <a:p>
            <a:pPr marL="285750" indent="-285750">
              <a:spcBef>
                <a:spcPts val="1000"/>
              </a:spcBef>
              <a:buClr>
                <a:schemeClr val="accent4">
                  <a:lumMod val="75000"/>
                </a:schemeClr>
              </a:buClr>
              <a:buFont typeface="Wingdings" panose="05000000000000000000" pitchFamily="2" charset="2"/>
              <a:buChar char="Ø"/>
            </a:pPr>
            <a:r>
              <a:rPr lang="en-GB" sz="2400" b="1">
                <a:latin typeface="Segoe UI" panose="020B0502040204020203" pitchFamily="34" charset="0"/>
                <a:cs typeface="Segoe UI" panose="020B0502040204020203" pitchFamily="34" charset="0"/>
              </a:rPr>
              <a:t>Strategic Partnership with the Centre for Ageing Better </a:t>
            </a:r>
            <a:r>
              <a:rPr lang="en-GB" sz="2400">
                <a:latin typeface="Segoe UI" panose="020B0502040204020203" pitchFamily="34" charset="0"/>
                <a:cs typeface="Segoe UI" panose="020B0502040204020203" pitchFamily="34" charset="0"/>
              </a:rPr>
              <a:t>since 2016</a:t>
            </a:r>
          </a:p>
          <a:p>
            <a:pPr marL="285750" indent="-285750">
              <a:spcBef>
                <a:spcPts val="1000"/>
              </a:spcBef>
              <a:buClr>
                <a:schemeClr val="accent4">
                  <a:lumMod val="75000"/>
                </a:schemeClr>
              </a:buClr>
              <a:buFont typeface="Wingdings" panose="05000000000000000000" pitchFamily="2" charset="2"/>
              <a:buChar char="Ø"/>
            </a:pPr>
            <a:r>
              <a:rPr lang="en-GB" sz="2400">
                <a:latin typeface="Segoe UI"/>
                <a:cs typeface="Segoe UI"/>
              </a:rPr>
              <a:t>Founding member of UK network of </a:t>
            </a:r>
            <a:r>
              <a:rPr lang="en-GB" sz="2400" b="1">
                <a:latin typeface="Segoe UI"/>
                <a:cs typeface="Segoe UI"/>
              </a:rPr>
              <a:t>age friendly communities</a:t>
            </a:r>
          </a:p>
          <a:p>
            <a:pPr marL="285750" indent="-285750">
              <a:spcBef>
                <a:spcPts val="1000"/>
              </a:spcBef>
              <a:buClr>
                <a:schemeClr val="accent4">
                  <a:lumMod val="75000"/>
                </a:schemeClr>
              </a:buClr>
              <a:buFont typeface="Wingdings" panose="05000000000000000000" pitchFamily="2" charset="2"/>
              <a:buChar char="Ø"/>
            </a:pPr>
            <a:r>
              <a:rPr lang="en-GB" sz="2400">
                <a:latin typeface="Segoe UI"/>
                <a:cs typeface="Segoe UI"/>
              </a:rPr>
              <a:t>Focus on </a:t>
            </a:r>
            <a:r>
              <a:rPr lang="en-GB" sz="2400" b="1">
                <a:latin typeface="Segoe UI"/>
                <a:cs typeface="Segoe UI"/>
              </a:rPr>
              <a:t>reducing inequalities </a:t>
            </a:r>
            <a:r>
              <a:rPr lang="en-GB" sz="2400">
                <a:latin typeface="Segoe UI"/>
                <a:cs typeface="Segoe UI"/>
              </a:rPr>
              <a:t>across all of the objectives</a:t>
            </a:r>
          </a:p>
        </p:txBody>
      </p:sp>
      <p:pic>
        <p:nvPicPr>
          <p:cNvPr id="5" name="Picture 4">
            <a:extLst>
              <a:ext uri="{FF2B5EF4-FFF2-40B4-BE49-F238E27FC236}">
                <a16:creationId xmlns:a16="http://schemas.microsoft.com/office/drawing/2014/main" id="{1BD82201-33CD-4ABD-84C1-06B85CF8B92A}"/>
              </a:ext>
            </a:extLst>
          </p:cNvPr>
          <p:cNvPicPr>
            <a:picLocks noChangeAspect="1"/>
          </p:cNvPicPr>
          <p:nvPr/>
        </p:nvPicPr>
        <p:blipFill rotWithShape="1">
          <a:blip r:embed="rId3"/>
          <a:srcRect t="538"/>
          <a:stretch/>
        </p:blipFill>
        <p:spPr>
          <a:xfrm>
            <a:off x="9019900" y="1196622"/>
            <a:ext cx="3172100" cy="5701349"/>
          </a:xfrm>
          <a:prstGeom prst="rect">
            <a:avLst/>
          </a:prstGeom>
        </p:spPr>
      </p:pic>
    </p:spTree>
    <p:extLst>
      <p:ext uri="{BB962C8B-B14F-4D97-AF65-F5344CB8AC3E}">
        <p14:creationId xmlns:p14="http://schemas.microsoft.com/office/powerpoint/2010/main" val="13072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A8708F-5281-42CE-A83F-1C0F09C96DAD}"/>
              </a:ext>
            </a:extLst>
          </p:cNvPr>
          <p:cNvSpPr/>
          <p:nvPr/>
        </p:nvSpPr>
        <p:spPr>
          <a:xfrm>
            <a:off x="1037230" y="0"/>
            <a:ext cx="10631606" cy="6858000"/>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4771CC0-6EF8-B74D-AD45-AFDAE2604965}"/>
              </a:ext>
            </a:extLst>
          </p:cNvPr>
          <p:cNvPicPr>
            <a:picLocks noChangeAspect="1"/>
          </p:cNvPicPr>
          <p:nvPr/>
        </p:nvPicPr>
        <p:blipFill>
          <a:blip r:embed="rId2"/>
          <a:stretch>
            <a:fillRect/>
          </a:stretch>
        </p:blipFill>
        <p:spPr>
          <a:xfrm>
            <a:off x="1366982" y="0"/>
            <a:ext cx="10021454" cy="6858000"/>
          </a:xfrm>
          <a:prstGeom prst="rect">
            <a:avLst/>
          </a:prstGeom>
        </p:spPr>
      </p:pic>
    </p:spTree>
    <p:extLst>
      <p:ext uri="{BB962C8B-B14F-4D97-AF65-F5344CB8AC3E}">
        <p14:creationId xmlns:p14="http://schemas.microsoft.com/office/powerpoint/2010/main" val="250065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3AAB1-0065-8442-ACD8-DA0BB57E631A}"/>
              </a:ext>
            </a:extLst>
          </p:cNvPr>
          <p:cNvPicPr>
            <a:picLocks noChangeAspect="1"/>
          </p:cNvPicPr>
          <p:nvPr/>
        </p:nvPicPr>
        <p:blipFill>
          <a:blip r:embed="rId2"/>
          <a:stretch>
            <a:fillRect/>
          </a:stretch>
        </p:blipFill>
        <p:spPr>
          <a:xfrm>
            <a:off x="951345" y="0"/>
            <a:ext cx="10326255" cy="6858000"/>
          </a:xfrm>
          <a:prstGeom prst="rect">
            <a:avLst/>
          </a:prstGeom>
        </p:spPr>
      </p:pic>
    </p:spTree>
    <p:extLst>
      <p:ext uri="{BB962C8B-B14F-4D97-AF65-F5344CB8AC3E}">
        <p14:creationId xmlns:p14="http://schemas.microsoft.com/office/powerpoint/2010/main" val="182350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54BA6C-C72C-41B9-B99C-21A65E315932}"/>
              </a:ext>
            </a:extLst>
          </p:cNvPr>
          <p:cNvSpPr/>
          <p:nvPr/>
        </p:nvSpPr>
        <p:spPr>
          <a:xfrm>
            <a:off x="0" y="0"/>
            <a:ext cx="12192000" cy="1333971"/>
          </a:xfrm>
          <a:prstGeom prst="rect">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B152D29-DA82-4A48-B237-8A2CEFA13FC1}"/>
              </a:ext>
            </a:extLst>
          </p:cNvPr>
          <p:cNvSpPr>
            <a:spLocks noGrp="1"/>
          </p:cNvSpPr>
          <p:nvPr>
            <p:ph type="title"/>
          </p:nvPr>
        </p:nvSpPr>
        <p:spPr>
          <a:xfrm>
            <a:off x="179068" y="278039"/>
            <a:ext cx="11833863" cy="838383"/>
          </a:xfrm>
        </p:spPr>
        <p:txBody>
          <a:bodyPr>
            <a:noAutofit/>
          </a:bodyPr>
          <a:lstStyle/>
          <a:p>
            <a:r>
              <a:rPr lang="en-US" sz="3600" b="1">
                <a:solidFill>
                  <a:schemeClr val="bg1"/>
                </a:solidFill>
                <a:latin typeface="Segoe UI"/>
                <a:cs typeface="Segoe UI"/>
              </a:rPr>
              <a:t>GM Ecosystem for working internationally on ageing</a:t>
            </a:r>
          </a:p>
        </p:txBody>
      </p:sp>
      <p:sp>
        <p:nvSpPr>
          <p:cNvPr id="4" name="Rectangle 3">
            <a:extLst>
              <a:ext uri="{FF2B5EF4-FFF2-40B4-BE49-F238E27FC236}">
                <a16:creationId xmlns:a16="http://schemas.microsoft.com/office/drawing/2014/main" id="{823962B8-29A8-43B5-8AA5-CA769B1B8154}"/>
              </a:ext>
            </a:extLst>
          </p:cNvPr>
          <p:cNvSpPr/>
          <p:nvPr/>
        </p:nvSpPr>
        <p:spPr>
          <a:xfrm>
            <a:off x="243396" y="1389074"/>
            <a:ext cx="7659847" cy="6647974"/>
          </a:xfrm>
          <a:prstGeom prst="rect">
            <a:avLst/>
          </a:prstGeom>
        </p:spPr>
        <p:txBody>
          <a:bodyPr wrap="square" lIns="91440" tIns="45720" rIns="91440" bIns="45720" anchor="t">
            <a:spAutoFit/>
          </a:bodyPr>
          <a:lstStyle/>
          <a:p>
            <a:pPr>
              <a:spcAft>
                <a:spcPts val="600"/>
              </a:spcAft>
              <a:buClr>
                <a:schemeClr val="accent4">
                  <a:lumMod val="75000"/>
                </a:schemeClr>
              </a:buClr>
            </a:pPr>
            <a:r>
              <a:rPr lang="en-GB" sz="2400" b="1">
                <a:latin typeface="Calibri"/>
                <a:cs typeface="Segoe UI"/>
              </a:rPr>
              <a:t>Policy</a:t>
            </a:r>
          </a:p>
          <a:p>
            <a:pPr marL="342900" indent="-342900">
              <a:spcAft>
                <a:spcPts val="600"/>
              </a:spcAft>
              <a:buClr>
                <a:schemeClr val="accent4">
                  <a:lumMod val="75000"/>
                </a:schemeClr>
              </a:buClr>
              <a:buFont typeface="Wingdings" panose="05000000000000000000" pitchFamily="2" charset="2"/>
              <a:buChar char="Ø"/>
            </a:pPr>
            <a:r>
              <a:rPr lang="en-GB" sz="2400">
                <a:latin typeface="Calibri"/>
                <a:cs typeface="Segoe UI"/>
              </a:rPr>
              <a:t>EU-ESPON / ACPA with eight European countries</a:t>
            </a:r>
          </a:p>
          <a:p>
            <a:pPr marL="342900" indent="-342900">
              <a:spcAft>
                <a:spcPts val="600"/>
              </a:spcAft>
              <a:buClr>
                <a:schemeClr val="accent4">
                  <a:lumMod val="75000"/>
                </a:schemeClr>
              </a:buClr>
              <a:buFont typeface="Wingdings" panose="05000000000000000000" pitchFamily="2" charset="2"/>
              <a:buChar char="Ø"/>
            </a:pPr>
            <a:r>
              <a:rPr lang="en-GB" sz="2400" err="1">
                <a:latin typeface="Calibri"/>
                <a:cs typeface="Segoe UI"/>
              </a:rPr>
              <a:t>Eurocities</a:t>
            </a:r>
            <a:r>
              <a:rPr lang="en-GB" sz="2400">
                <a:latin typeface="Calibri"/>
                <a:cs typeface="Segoe UI"/>
              </a:rPr>
              <a:t> Urban Ageing Working Group</a:t>
            </a:r>
          </a:p>
          <a:p>
            <a:pPr marL="342900" indent="-342900">
              <a:spcAft>
                <a:spcPts val="600"/>
              </a:spcAft>
              <a:buClr>
                <a:srgbClr val="BF9000"/>
              </a:buClr>
              <a:buFont typeface="Wingdings" panose="05000000000000000000" pitchFamily="2" charset="2"/>
              <a:buChar char="Ø"/>
            </a:pPr>
            <a:r>
              <a:rPr lang="en-GB" sz="2400">
                <a:ea typeface="+mn-lt"/>
                <a:cs typeface="+mn-lt"/>
              </a:rPr>
              <a:t>European Green paper on Ageing</a:t>
            </a:r>
            <a:endParaRPr lang="en-GB" sz="2400">
              <a:latin typeface="Calibri"/>
              <a:cs typeface="Segoe UI"/>
            </a:endParaRPr>
          </a:p>
          <a:p>
            <a:pPr>
              <a:spcAft>
                <a:spcPts val="600"/>
              </a:spcAft>
              <a:buClr>
                <a:schemeClr val="accent4">
                  <a:lumMod val="75000"/>
                </a:schemeClr>
              </a:buClr>
            </a:pPr>
            <a:r>
              <a:rPr lang="en-GB" sz="2400" b="1">
                <a:latin typeface="Calibri"/>
                <a:cs typeface="Segoe UI"/>
              </a:rPr>
              <a:t>Research</a:t>
            </a:r>
            <a:endParaRPr lang="en-GB" sz="2400">
              <a:latin typeface="Calibri"/>
              <a:cs typeface="Segoe UI"/>
            </a:endParaRPr>
          </a:p>
          <a:p>
            <a:pPr marL="342900" indent="-342900">
              <a:spcAft>
                <a:spcPts val="600"/>
              </a:spcAft>
              <a:buClr>
                <a:schemeClr val="accent4">
                  <a:lumMod val="75000"/>
                </a:schemeClr>
              </a:buClr>
              <a:buFont typeface="Wingdings" panose="05000000000000000000" pitchFamily="2" charset="2"/>
              <a:buChar char="Ø"/>
            </a:pPr>
            <a:r>
              <a:rPr lang="en-GB" sz="2400">
                <a:latin typeface="Calibri"/>
                <a:cs typeface="Segoe UI"/>
              </a:rPr>
              <a:t>EIP –AHA Four Star Reference site</a:t>
            </a:r>
          </a:p>
          <a:p>
            <a:pPr>
              <a:spcAft>
                <a:spcPts val="600"/>
              </a:spcAft>
              <a:buClr>
                <a:schemeClr val="accent4">
                  <a:lumMod val="75000"/>
                </a:schemeClr>
              </a:buClr>
            </a:pPr>
            <a:r>
              <a:rPr lang="en-GB" sz="2400" b="1">
                <a:latin typeface="Calibri"/>
                <a:cs typeface="Segoe UI"/>
              </a:rPr>
              <a:t>Innovation and growth</a:t>
            </a:r>
          </a:p>
          <a:p>
            <a:pPr marL="285750" indent="-285750">
              <a:spcAft>
                <a:spcPts val="600"/>
              </a:spcAft>
              <a:buClr>
                <a:schemeClr val="accent4">
                  <a:lumMod val="75000"/>
                </a:schemeClr>
              </a:buClr>
              <a:buFont typeface="Wingdings" pitchFamily="2" charset="2"/>
              <a:buChar char="Ø"/>
            </a:pPr>
            <a:r>
              <a:rPr lang="en-GB" sz="2400">
                <a:latin typeface="Calibri"/>
                <a:cs typeface="Segoe UI"/>
              </a:rPr>
              <a:t>Local Industrial Strategy</a:t>
            </a:r>
          </a:p>
          <a:p>
            <a:pPr marL="285750" indent="-285750">
              <a:spcAft>
                <a:spcPts val="600"/>
              </a:spcAft>
              <a:buClr>
                <a:schemeClr val="accent4">
                  <a:lumMod val="75000"/>
                </a:schemeClr>
              </a:buClr>
              <a:buFont typeface="Wingdings" pitchFamily="2" charset="2"/>
              <a:buChar char="Ø"/>
            </a:pPr>
            <a:r>
              <a:rPr lang="en-GB" sz="2400">
                <a:latin typeface="Calibri"/>
                <a:cs typeface="Segoe UI"/>
              </a:rPr>
              <a:t>Innovation Partnership for Action on Healthy Ageing</a:t>
            </a:r>
          </a:p>
          <a:p>
            <a:pPr marL="285750" indent="-285750">
              <a:spcAft>
                <a:spcPts val="600"/>
              </a:spcAft>
              <a:buClr>
                <a:schemeClr val="accent4">
                  <a:lumMod val="75000"/>
                </a:schemeClr>
              </a:buClr>
              <a:buFont typeface="Wingdings" pitchFamily="2" charset="2"/>
              <a:buChar char="Ø"/>
            </a:pPr>
            <a:r>
              <a:rPr lang="en-GB" sz="2400">
                <a:latin typeface="Calibri"/>
                <a:cs typeface="Segoe UI"/>
              </a:rPr>
              <a:t>International Centre</a:t>
            </a:r>
          </a:p>
          <a:p>
            <a:pPr marL="285750" indent="-285750">
              <a:spcAft>
                <a:spcPts val="600"/>
              </a:spcAft>
              <a:buClr>
                <a:srgbClr val="BF9000"/>
              </a:buClr>
              <a:buFont typeface="Wingdings" panose="05000000000000000000" pitchFamily="2" charset="2"/>
              <a:buChar char="Ø"/>
            </a:pPr>
            <a:endParaRPr lang="en-GB" sz="2400">
              <a:latin typeface="Segoe UI"/>
              <a:cs typeface="Segoe UI"/>
            </a:endParaRPr>
          </a:p>
          <a:p>
            <a:pPr>
              <a:spcAft>
                <a:spcPts val="600"/>
              </a:spcAft>
            </a:pPr>
            <a:endParaRPr lang="en-GB" sz="2400">
              <a:latin typeface="Segoe UI"/>
              <a:cs typeface="Segoe UI"/>
            </a:endParaRPr>
          </a:p>
          <a:p>
            <a:pPr marL="285750" indent="-285750">
              <a:spcAft>
                <a:spcPts val="600"/>
              </a:spcAft>
              <a:buClr>
                <a:srgbClr val="BF9000"/>
              </a:buClr>
              <a:buFont typeface="Wingdings" panose="05000000000000000000" pitchFamily="2" charset="2"/>
              <a:buChar char="Ø"/>
            </a:pPr>
            <a:endParaRPr lang="en-GB" sz="2400">
              <a:latin typeface="Segoe UI"/>
              <a:cs typeface="Segoe UI"/>
            </a:endParaRPr>
          </a:p>
          <a:p>
            <a:pPr marL="285750" indent="-285750">
              <a:spcAft>
                <a:spcPts val="600"/>
              </a:spcAft>
              <a:buClr>
                <a:srgbClr val="BF9000"/>
              </a:buClr>
              <a:buFont typeface="Wingdings" panose="05000000000000000000" pitchFamily="2" charset="2"/>
              <a:buChar char="Ø"/>
            </a:pPr>
            <a:endParaRPr lang="en-GB" sz="2400">
              <a:latin typeface="Segoe UI"/>
              <a:cs typeface="Segoe UI"/>
            </a:endParaRPr>
          </a:p>
          <a:p>
            <a:pPr marL="342900" indent="-342900">
              <a:spcAft>
                <a:spcPts val="600"/>
              </a:spcAft>
              <a:buClr>
                <a:schemeClr val="accent4">
                  <a:lumMod val="75000"/>
                </a:schemeClr>
              </a:buClr>
              <a:buFont typeface="Wingdings" panose="05000000000000000000" pitchFamily="2" charset="2"/>
              <a:buChar char="Ø"/>
            </a:pPr>
            <a:endParaRPr lang="en-GB" sz="2000">
              <a:latin typeface="Segoe UI"/>
              <a:cs typeface="Segoe UI"/>
            </a:endParaRPr>
          </a:p>
        </p:txBody>
      </p:sp>
      <p:sp>
        <p:nvSpPr>
          <p:cNvPr id="11" name="Title 1">
            <a:extLst>
              <a:ext uri="{FF2B5EF4-FFF2-40B4-BE49-F238E27FC236}">
                <a16:creationId xmlns:a16="http://schemas.microsoft.com/office/drawing/2014/main" id="{4AEF1AAA-B1C9-9B4E-A4F3-1A8D8DC92468}"/>
              </a:ext>
            </a:extLst>
          </p:cNvPr>
          <p:cNvSpPr txBox="1">
            <a:spLocks/>
          </p:cNvSpPr>
          <p:nvPr/>
        </p:nvSpPr>
        <p:spPr>
          <a:xfrm>
            <a:off x="243396" y="222936"/>
            <a:ext cx="10515600" cy="838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u="sng">
              <a:latin typeface="Segoe UI"/>
              <a:cs typeface="Segoe UI"/>
            </a:endParaRPr>
          </a:p>
        </p:txBody>
      </p:sp>
      <p:pic>
        <p:nvPicPr>
          <p:cNvPr id="5124" name="Picture 4" descr="ACPA – Adapting European Cities to Population Ageing: Policy Challenges and  Best Practices | ESPON">
            <a:extLst>
              <a:ext uri="{FF2B5EF4-FFF2-40B4-BE49-F238E27FC236}">
                <a16:creationId xmlns:a16="http://schemas.microsoft.com/office/drawing/2014/main" id="{FDFA2CC1-FF63-374A-9FA6-23CF20F17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9215" y="3752663"/>
            <a:ext cx="2052785" cy="289728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nclusive Cities for All – Eurocities">
            <a:extLst>
              <a:ext uri="{FF2B5EF4-FFF2-40B4-BE49-F238E27FC236}">
                <a16:creationId xmlns:a16="http://schemas.microsoft.com/office/drawing/2014/main" id="{EC4E78D7-3BA4-C345-A3A4-9C522275B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029" y="1333971"/>
            <a:ext cx="4262971" cy="240147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reater Manchester's Local Industrial Strategy - Greater Manchester  Combined Authority">
            <a:extLst>
              <a:ext uri="{FF2B5EF4-FFF2-40B4-BE49-F238E27FC236}">
                <a16:creationId xmlns:a16="http://schemas.microsoft.com/office/drawing/2014/main" id="{07FD3061-526F-E64B-B846-51280D6183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29" y="3746500"/>
            <a:ext cx="21844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2189B2-584F-4A32-B6D5-409D1F0F8362}"/>
              </a:ext>
            </a:extLst>
          </p:cNvPr>
          <p:cNvSpPr>
            <a:spLocks noGrp="1"/>
          </p:cNvSpPr>
          <p:nvPr>
            <p:ph idx="1"/>
          </p:nvPr>
        </p:nvSpPr>
        <p:spPr>
          <a:xfrm>
            <a:off x="189186" y="1492469"/>
            <a:ext cx="8113986" cy="5087492"/>
          </a:xfrm>
        </p:spPr>
        <p:txBody>
          <a:bodyPr vert="horz" lIns="91440" tIns="45720" rIns="91440" bIns="45720" rtlCol="0" anchor="t">
            <a:normAutofit fontScale="40000" lnSpcReduction="20000"/>
          </a:bodyPr>
          <a:lstStyle/>
          <a:p>
            <a:pPr>
              <a:lnSpc>
                <a:spcPct val="100000"/>
              </a:lnSpc>
              <a:buFont typeface="Wingdings" panose="05000000000000000000" pitchFamily="2" charset="2"/>
              <a:buChar char="Ø"/>
            </a:pPr>
            <a:r>
              <a:rPr lang="en-GB" sz="6000" b="1">
                <a:latin typeface="Calibri"/>
                <a:cs typeface="Segoe UI"/>
              </a:rPr>
              <a:t>Programme launched in 2009 </a:t>
            </a:r>
            <a:r>
              <a:rPr lang="en-GB" sz="6000">
                <a:latin typeface="Calibri"/>
                <a:cs typeface="Segoe UI"/>
              </a:rPr>
              <a:t>in City of Manchester, in Greater Manchester in 2016.</a:t>
            </a:r>
          </a:p>
          <a:p>
            <a:pPr>
              <a:lnSpc>
                <a:spcPct val="100000"/>
              </a:lnSpc>
              <a:buFont typeface="Wingdings" panose="05000000000000000000" pitchFamily="2" charset="2"/>
              <a:buChar char="Ø"/>
            </a:pPr>
            <a:r>
              <a:rPr lang="en-GB" sz="6000" b="1">
                <a:latin typeface="Calibri"/>
                <a:cs typeface="Segoe UI"/>
              </a:rPr>
              <a:t>Cultural strategy and funding</a:t>
            </a:r>
            <a:r>
              <a:rPr lang="en-GB" sz="6000">
                <a:latin typeface="Calibri"/>
                <a:cs typeface="Segoe UI"/>
              </a:rPr>
              <a:t> almost exclusively focused on children and young people – the challenge to Manchester institutions </a:t>
            </a:r>
            <a:endParaRPr lang="en-GB" sz="6000">
              <a:latin typeface="Calibri"/>
              <a:cs typeface="Segoe UI" panose="020B0502040204020203" pitchFamily="34" charset="0"/>
            </a:endParaRPr>
          </a:p>
          <a:p>
            <a:pPr>
              <a:lnSpc>
                <a:spcPct val="100000"/>
              </a:lnSpc>
              <a:buFont typeface="Wingdings" panose="05000000000000000000" pitchFamily="2" charset="2"/>
              <a:buChar char="Ø"/>
            </a:pPr>
            <a:r>
              <a:rPr lang="en-GB" sz="6000">
                <a:latin typeface="Calibri"/>
                <a:cs typeface="Segoe UI"/>
              </a:rPr>
              <a:t>Partnership with </a:t>
            </a:r>
            <a:r>
              <a:rPr lang="en-GB" sz="6000" b="1">
                <a:latin typeface="Calibri"/>
                <a:cs typeface="Segoe UI"/>
              </a:rPr>
              <a:t>Baring Foundation</a:t>
            </a:r>
          </a:p>
          <a:p>
            <a:pPr>
              <a:lnSpc>
                <a:spcPct val="100000"/>
              </a:lnSpc>
              <a:buFont typeface="Wingdings" panose="05000000000000000000" pitchFamily="2" charset="2"/>
              <a:buChar char="Ø"/>
            </a:pPr>
            <a:r>
              <a:rPr lang="en-GB" sz="6000" b="1">
                <a:latin typeface="Calibri"/>
                <a:cs typeface="Segoe UI"/>
              </a:rPr>
              <a:t>Built city-wide</a:t>
            </a:r>
            <a:r>
              <a:rPr lang="en-GB" sz="6000">
                <a:latin typeface="Calibri"/>
                <a:cs typeface="Segoe UI"/>
              </a:rPr>
              <a:t> capacity / expertise and infrastructure</a:t>
            </a:r>
          </a:p>
          <a:p>
            <a:pPr>
              <a:lnSpc>
                <a:spcPct val="100000"/>
              </a:lnSpc>
              <a:buFont typeface="Wingdings" panose="05000000000000000000" pitchFamily="2" charset="2"/>
              <a:buChar char="Ø"/>
            </a:pPr>
            <a:r>
              <a:rPr lang="en-GB" sz="6000">
                <a:solidFill>
                  <a:srgbClr val="000000"/>
                </a:solidFill>
                <a:latin typeface="Calibri"/>
                <a:ea typeface="Times New Roman" panose="02020603050405020304" pitchFamily="18" charset="0"/>
                <a:cs typeface="Segoe UI"/>
              </a:rPr>
              <a:t>Enable and promote later life </a:t>
            </a:r>
            <a:r>
              <a:rPr lang="en-GB" sz="6000" b="1">
                <a:solidFill>
                  <a:srgbClr val="000000"/>
                </a:solidFill>
                <a:latin typeface="Calibri"/>
                <a:ea typeface="Times New Roman" panose="02020603050405020304" pitchFamily="18" charset="0"/>
                <a:cs typeface="Segoe UI"/>
              </a:rPr>
              <a:t>creativity</a:t>
            </a:r>
            <a:r>
              <a:rPr lang="en-GB" sz="6000">
                <a:solidFill>
                  <a:srgbClr val="000000"/>
                </a:solidFill>
                <a:latin typeface="Calibri"/>
                <a:ea typeface="Times New Roman" panose="02020603050405020304" pitchFamily="18" charset="0"/>
                <a:cs typeface="Segoe UI"/>
              </a:rPr>
              <a:t> and </a:t>
            </a:r>
            <a:r>
              <a:rPr lang="en-GB" sz="6000" b="1">
                <a:solidFill>
                  <a:srgbClr val="000000"/>
                </a:solidFill>
                <a:latin typeface="Calibri"/>
                <a:ea typeface="Times New Roman" panose="02020603050405020304" pitchFamily="18" charset="0"/>
                <a:cs typeface="Segoe UI"/>
              </a:rPr>
              <a:t>talent</a:t>
            </a:r>
          </a:p>
          <a:p>
            <a:pPr>
              <a:lnSpc>
                <a:spcPct val="100000"/>
              </a:lnSpc>
              <a:buFont typeface="Wingdings" panose="05000000000000000000" pitchFamily="2" charset="2"/>
              <a:buChar char="Ø"/>
            </a:pPr>
            <a:r>
              <a:rPr lang="en-GB" sz="6000" b="1">
                <a:solidFill>
                  <a:srgbClr val="000000"/>
                </a:solidFill>
                <a:latin typeface="Calibri"/>
                <a:ea typeface="Times New Roman" panose="02020603050405020304" pitchFamily="18" charset="0"/>
                <a:cs typeface="Segoe UI"/>
              </a:rPr>
              <a:t>Changing the narrative </a:t>
            </a:r>
            <a:r>
              <a:rPr lang="en-GB" sz="6000">
                <a:solidFill>
                  <a:srgbClr val="000000"/>
                </a:solidFill>
                <a:latin typeface="Calibri"/>
                <a:ea typeface="Times New Roman" panose="02020603050405020304" pitchFamily="18" charset="0"/>
                <a:cs typeface="Segoe UI"/>
              </a:rPr>
              <a:t>and tackling ageism</a:t>
            </a:r>
          </a:p>
          <a:p>
            <a:pPr>
              <a:lnSpc>
                <a:spcPct val="100000"/>
              </a:lnSpc>
              <a:buFont typeface="Wingdings" panose="05000000000000000000" pitchFamily="2" charset="2"/>
              <a:buChar char="Ø"/>
            </a:pPr>
            <a:r>
              <a:rPr lang="en-GB" sz="6000">
                <a:latin typeface="Calibri"/>
                <a:cs typeface="Segoe UI"/>
              </a:rPr>
              <a:t>Promote a shared commitment and activities to reach those who are least </a:t>
            </a:r>
            <a:r>
              <a:rPr lang="en-GB" sz="6000" b="1">
                <a:latin typeface="Calibri"/>
                <a:cs typeface="Segoe UI"/>
              </a:rPr>
              <a:t>likely to participate</a:t>
            </a:r>
          </a:p>
          <a:p>
            <a:pPr>
              <a:lnSpc>
                <a:spcPct val="100000"/>
              </a:lnSpc>
              <a:buFont typeface="Wingdings" panose="05000000000000000000" pitchFamily="2" charset="2"/>
              <a:buChar char="Ø"/>
            </a:pPr>
            <a:r>
              <a:rPr lang="en-GB" sz="6000" b="1">
                <a:latin typeface="Calibri"/>
                <a:cs typeface="Segoe UI"/>
              </a:rPr>
              <a:t>Still a challenge to shift thinking on ageing………</a:t>
            </a:r>
          </a:p>
          <a:p>
            <a:pPr marL="0" indent="0">
              <a:lnSpc>
                <a:spcPct val="100000"/>
              </a:lnSpc>
              <a:buNone/>
            </a:pPr>
            <a:endParaRPr lang="en-GB" sz="6000" b="1">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pPr marL="0" indent="0">
              <a:buNone/>
            </a:pPr>
            <a:endParaRPr lang="en-GB">
              <a:latin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2A0C37C1-A5CF-4EC6-84D5-3D743E53ED01}"/>
              </a:ext>
            </a:extLst>
          </p:cNvPr>
          <p:cNvSpPr>
            <a:spLocks noGrp="1"/>
          </p:cNvSpPr>
          <p:nvPr>
            <p:ph type="title"/>
          </p:nvPr>
        </p:nvSpPr>
        <p:spPr>
          <a:xfrm>
            <a:off x="500743" y="278039"/>
            <a:ext cx="10515600" cy="838383"/>
          </a:xfrm>
        </p:spPr>
        <p:txBody>
          <a:bodyPr>
            <a:noAutofit/>
          </a:bodyPr>
          <a:lstStyle/>
          <a:p>
            <a:r>
              <a:rPr lang="en-US" sz="3600" b="1">
                <a:solidFill>
                  <a:schemeClr val="bg1"/>
                </a:solidFill>
                <a:latin typeface="Segoe UI"/>
                <a:cs typeface="Segoe UI"/>
              </a:rPr>
              <a:t>Culture, ageing and place-based working</a:t>
            </a:r>
          </a:p>
        </p:txBody>
      </p:sp>
      <p:pic>
        <p:nvPicPr>
          <p:cNvPr id="2" name="Picture 1">
            <a:extLst>
              <a:ext uri="{FF2B5EF4-FFF2-40B4-BE49-F238E27FC236}">
                <a16:creationId xmlns:a16="http://schemas.microsoft.com/office/drawing/2014/main" id="{EF330CF8-74C6-4A99-B37F-1D98932A4755}"/>
              </a:ext>
            </a:extLst>
          </p:cNvPr>
          <p:cNvPicPr>
            <a:picLocks noChangeAspect="1"/>
          </p:cNvPicPr>
          <p:nvPr/>
        </p:nvPicPr>
        <p:blipFill>
          <a:blip r:embed="rId2"/>
          <a:stretch>
            <a:fillRect/>
          </a:stretch>
        </p:blipFill>
        <p:spPr>
          <a:xfrm>
            <a:off x="8493988" y="1630163"/>
            <a:ext cx="3105150" cy="4343400"/>
          </a:xfrm>
          <a:prstGeom prst="rect">
            <a:avLst/>
          </a:prstGeom>
        </p:spPr>
      </p:pic>
    </p:spTree>
    <p:extLst>
      <p:ext uri="{BB962C8B-B14F-4D97-AF65-F5344CB8AC3E}">
        <p14:creationId xmlns:p14="http://schemas.microsoft.com/office/powerpoint/2010/main" val="94615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2D29-DA82-4A48-B237-8A2CEFA13FC1}"/>
              </a:ext>
            </a:extLst>
          </p:cNvPr>
          <p:cNvSpPr>
            <a:spLocks noGrp="1"/>
          </p:cNvSpPr>
          <p:nvPr>
            <p:ph type="title"/>
          </p:nvPr>
        </p:nvSpPr>
        <p:spPr>
          <a:xfrm>
            <a:off x="500743" y="278039"/>
            <a:ext cx="10515600" cy="838383"/>
          </a:xfrm>
        </p:spPr>
        <p:txBody>
          <a:bodyPr>
            <a:noAutofit/>
          </a:bodyPr>
          <a:lstStyle/>
          <a:p>
            <a:r>
              <a:rPr lang="en-US" sz="3600" b="1">
                <a:solidFill>
                  <a:schemeClr val="bg1"/>
                </a:solidFill>
                <a:latin typeface="Segoe UI"/>
                <a:cs typeface="Segoe UI"/>
              </a:rPr>
              <a:t>Age-friendly culture in Greater Manchester</a:t>
            </a:r>
          </a:p>
        </p:txBody>
      </p:sp>
      <p:sp>
        <p:nvSpPr>
          <p:cNvPr id="8" name="TextBox 7">
            <a:extLst>
              <a:ext uri="{FF2B5EF4-FFF2-40B4-BE49-F238E27FC236}">
                <a16:creationId xmlns:a16="http://schemas.microsoft.com/office/drawing/2014/main" id="{EADCBEFF-4DA7-4B3F-8B8A-C844DBE59CD2}"/>
              </a:ext>
            </a:extLst>
          </p:cNvPr>
          <p:cNvSpPr txBox="1"/>
          <p:nvPr/>
        </p:nvSpPr>
        <p:spPr>
          <a:xfrm>
            <a:off x="6586151" y="1322173"/>
            <a:ext cx="5087986" cy="5016758"/>
          </a:xfrm>
          <a:prstGeom prst="rect">
            <a:avLst/>
          </a:prstGeom>
          <a:noFill/>
        </p:spPr>
        <p:txBody>
          <a:bodyPr wrap="square" lIns="91440" tIns="45720" rIns="91440" bIns="45720" anchor="t">
            <a:spAutoFit/>
          </a:bodyPr>
          <a:lstStyle/>
          <a:p>
            <a:pPr>
              <a:buSzPts val="1000"/>
              <a:tabLst>
                <a:tab pos="457200" algn="l"/>
              </a:tabLst>
            </a:pPr>
            <a:r>
              <a:rPr lang="en-GB" sz="2000" b="1">
                <a:effectLst/>
                <a:latin typeface="Calibri"/>
                <a:ea typeface="Times New Roman" panose="02020603050405020304" pitchFamily="18" charset="0"/>
                <a:cs typeface="Segoe UI"/>
              </a:rPr>
              <a:t>Culture Champions: in six GM local </a:t>
            </a:r>
            <a:r>
              <a:rPr lang="en-GB" sz="2000" b="1">
                <a:latin typeface="Calibri"/>
                <a:ea typeface="Times New Roman" panose="02020603050405020304" pitchFamily="18" charset="0"/>
                <a:cs typeface="Segoe UI"/>
              </a:rPr>
              <a:t>authorities:  </a:t>
            </a:r>
            <a:r>
              <a:rPr lang="en-GB" sz="2000">
                <a:latin typeface="Calibri"/>
                <a:ea typeface="Times New Roman" panose="02020603050405020304" pitchFamily="18" charset="0"/>
                <a:cs typeface="Calibri"/>
              </a:rPr>
              <a:t>Large-scale</a:t>
            </a:r>
            <a:r>
              <a:rPr lang="en-GB" sz="2000">
                <a:latin typeface="Calibri"/>
                <a:ea typeface="+mn-lt"/>
                <a:cs typeface="+mn-lt"/>
              </a:rPr>
              <a:t> volunteer ambassador scheme aimed to develop age-friendly volunteering and engagement in cultural activities.</a:t>
            </a:r>
            <a:endParaRPr lang="en-GB">
              <a:latin typeface="Calibri"/>
              <a:ea typeface="+mn-lt"/>
              <a:cs typeface="+mn-lt"/>
            </a:endParaRPr>
          </a:p>
          <a:p>
            <a:pPr>
              <a:buSzPts val="1000"/>
              <a:tabLst>
                <a:tab pos="457200" algn="l"/>
              </a:tabLst>
            </a:pPr>
            <a:endParaRPr lang="en-GB" sz="2000">
              <a:latin typeface="Calibri"/>
              <a:ea typeface="+mn-lt"/>
              <a:cs typeface="Segoe UI" panose="020B0502040204020203" pitchFamily="34" charset="0"/>
            </a:endParaRPr>
          </a:p>
          <a:p>
            <a:pPr>
              <a:buSzPts val="1000"/>
              <a:tabLst>
                <a:tab pos="457200" algn="l"/>
              </a:tabLst>
            </a:pPr>
            <a:r>
              <a:rPr lang="en-GB" sz="2000" b="1">
                <a:effectLst/>
                <a:latin typeface="Calibri"/>
                <a:ea typeface="Times New Roman" panose="02020603050405020304" pitchFamily="18" charset="0"/>
                <a:cs typeface="Segoe UI"/>
              </a:rPr>
              <a:t>Back in the Closet</a:t>
            </a:r>
            <a:r>
              <a:rPr lang="en-GB" sz="2000" b="1">
                <a:latin typeface="Calibri"/>
                <a:ea typeface="Times New Roman" panose="02020603050405020304" pitchFamily="18" charset="0"/>
                <a:cs typeface="Segoe UI"/>
              </a:rPr>
              <a:t>:  </a:t>
            </a:r>
            <a:r>
              <a:rPr lang="en-GB" sz="2000">
                <a:latin typeface="Calibri"/>
                <a:ea typeface="Times New Roman" panose="02020603050405020304" pitchFamily="18" charset="0"/>
                <a:cs typeface="Segoe UI"/>
              </a:rPr>
              <a:t>W</a:t>
            </a:r>
            <a:r>
              <a:rPr lang="en-GB" sz="2000">
                <a:effectLst/>
                <a:latin typeface="Calibri"/>
                <a:ea typeface="Times New Roman" panose="02020603050405020304" pitchFamily="18" charset="0"/>
                <a:cs typeface="Segoe UI"/>
              </a:rPr>
              <a:t>orking with housing providers to address lack of LGBTQ visibility and homophobia in extra care schemes. 5 artists in 5 schemes. Still managed to deliver during the pandemic.</a:t>
            </a:r>
            <a:r>
              <a:rPr lang="en-GB" sz="2000">
                <a:latin typeface="Calibri"/>
                <a:ea typeface="Times New Roman" panose="02020603050405020304" pitchFamily="18" charset="0"/>
                <a:cs typeface="Segoe UI"/>
              </a:rPr>
              <a:t> </a:t>
            </a:r>
            <a:endParaRPr lang="en-GB" sz="2000">
              <a:effectLst/>
              <a:latin typeface="Calibri"/>
              <a:ea typeface="Times New Roman" panose="02020603050405020304" pitchFamily="18" charset="0"/>
              <a:cs typeface="Segoe UI" panose="020B0502040204020203" pitchFamily="34" charset="0"/>
            </a:endParaRPr>
          </a:p>
          <a:p>
            <a:pPr lvl="0">
              <a:buSzPts val="1000"/>
              <a:tabLst>
                <a:tab pos="457200" algn="l"/>
              </a:tabLst>
            </a:pPr>
            <a:endParaRPr lang="en-GB" sz="2000">
              <a:effectLst/>
              <a:latin typeface="Calibri"/>
              <a:ea typeface="Times New Roman" panose="02020603050405020304" pitchFamily="18" charset="0"/>
              <a:cs typeface="Segoe UI" panose="020B0502040204020203" pitchFamily="34" charset="0"/>
            </a:endParaRPr>
          </a:p>
          <a:p>
            <a:pPr>
              <a:buSzPts val="1000"/>
              <a:tabLst>
                <a:tab pos="457200" algn="l"/>
              </a:tabLst>
            </a:pPr>
            <a:r>
              <a:rPr lang="en-GB" sz="2000" b="1" err="1">
                <a:effectLst/>
                <a:latin typeface="Calibri"/>
                <a:ea typeface="Times New Roman" panose="02020603050405020304" pitchFamily="18" charset="0"/>
                <a:cs typeface="Segoe UI"/>
              </a:rPr>
              <a:t>bOlder</a:t>
            </a:r>
            <a:r>
              <a:rPr lang="en-GB" sz="2000" b="1">
                <a:effectLst/>
                <a:latin typeface="Calibri"/>
                <a:ea typeface="Times New Roman" panose="02020603050405020304" pitchFamily="18" charset="0"/>
                <a:cs typeface="Segoe UI"/>
              </a:rPr>
              <a:t> </a:t>
            </a:r>
            <a:r>
              <a:rPr lang="en-GB" sz="2000" b="1">
                <a:latin typeface="Calibri"/>
                <a:ea typeface="Times New Roman" panose="02020603050405020304" pitchFamily="18" charset="0"/>
                <a:cs typeface="Segoe UI"/>
              </a:rPr>
              <a:t>programme:  </a:t>
            </a:r>
            <a:r>
              <a:rPr lang="en-GB" sz="2000">
                <a:latin typeface="Calibri"/>
                <a:ea typeface="Times New Roman" panose="02020603050405020304" pitchFamily="18" charset="0"/>
                <a:cs typeface="Segoe UI"/>
              </a:rPr>
              <a:t>Innovative</a:t>
            </a:r>
            <a:r>
              <a:rPr lang="en-GB" sz="2000">
                <a:effectLst/>
                <a:latin typeface="Calibri"/>
                <a:ea typeface="Times New Roman" panose="02020603050405020304" pitchFamily="18" charset="0"/>
                <a:cs typeface="Segoe UI"/>
              </a:rPr>
              <a:t> and unique in focussing on older talent development not just passive recipients of culture, older artists as economically active</a:t>
            </a:r>
            <a:endParaRPr lang="en-GB" sz="2000">
              <a:effectLst/>
              <a:latin typeface="Times New Roman"/>
              <a:ea typeface="Calibri" panose="020F0502020204030204" pitchFamily="34" charset="0"/>
              <a:cs typeface="Segoe UI"/>
            </a:endParaRPr>
          </a:p>
        </p:txBody>
      </p:sp>
      <p:pic>
        <p:nvPicPr>
          <p:cNvPr id="5" name="Picture 4">
            <a:extLst>
              <a:ext uri="{FF2B5EF4-FFF2-40B4-BE49-F238E27FC236}">
                <a16:creationId xmlns:a16="http://schemas.microsoft.com/office/drawing/2014/main" id="{E234CD35-E0E2-1348-ACE8-38CEFC6E029E}"/>
              </a:ext>
            </a:extLst>
          </p:cNvPr>
          <p:cNvPicPr>
            <a:picLocks noChangeAspect="1"/>
          </p:cNvPicPr>
          <p:nvPr/>
        </p:nvPicPr>
        <p:blipFill>
          <a:blip r:embed="rId2"/>
          <a:stretch>
            <a:fillRect/>
          </a:stretch>
        </p:blipFill>
        <p:spPr>
          <a:xfrm>
            <a:off x="86498" y="1322173"/>
            <a:ext cx="6228940" cy="4667296"/>
          </a:xfrm>
          <a:prstGeom prst="rect">
            <a:avLst/>
          </a:prstGeom>
        </p:spPr>
      </p:pic>
    </p:spTree>
    <p:extLst>
      <p:ext uri="{BB962C8B-B14F-4D97-AF65-F5344CB8AC3E}">
        <p14:creationId xmlns:p14="http://schemas.microsoft.com/office/powerpoint/2010/main" val="253317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949254-4813-4658-9330-0E01C27C5960}"/>
              </a:ext>
            </a:extLst>
          </p:cNvPr>
          <p:cNvPicPr>
            <a:picLocks noChangeAspect="1"/>
          </p:cNvPicPr>
          <p:nvPr/>
        </p:nvPicPr>
        <p:blipFill rotWithShape="1">
          <a:blip r:embed="rId2"/>
          <a:srcRect l="1" r="200" b="5896"/>
          <a:stretch/>
        </p:blipFill>
        <p:spPr>
          <a:xfrm>
            <a:off x="6563917" y="4382356"/>
            <a:ext cx="3708146" cy="1958593"/>
          </a:xfrm>
          <a:prstGeom prst="rect">
            <a:avLst/>
          </a:prstGeom>
        </p:spPr>
      </p:pic>
      <p:sp>
        <p:nvSpPr>
          <p:cNvPr id="3" name="Content Placeholder 2">
            <a:extLst>
              <a:ext uri="{FF2B5EF4-FFF2-40B4-BE49-F238E27FC236}">
                <a16:creationId xmlns:a16="http://schemas.microsoft.com/office/drawing/2014/main" id="{BFD3FB24-1FCD-4631-B1D7-11DCDB5AF8DE}"/>
              </a:ext>
            </a:extLst>
          </p:cNvPr>
          <p:cNvSpPr>
            <a:spLocks noGrp="1"/>
          </p:cNvSpPr>
          <p:nvPr>
            <p:ph idx="1"/>
          </p:nvPr>
        </p:nvSpPr>
        <p:spPr>
          <a:xfrm>
            <a:off x="121846" y="1470406"/>
            <a:ext cx="6247801" cy="5028047"/>
          </a:xfrm>
        </p:spPr>
        <p:txBody>
          <a:bodyPr vert="horz" lIns="91440" tIns="45720" rIns="91440" bIns="45720" rtlCol="0" anchor="t">
            <a:noAutofit/>
          </a:bodyPr>
          <a:lstStyle/>
          <a:p>
            <a:pPr>
              <a:buFont typeface="Wingdings" panose="05000000000000000000" pitchFamily="2" charset="2"/>
              <a:buChar char="Ø"/>
            </a:pPr>
            <a:r>
              <a:rPr lang="en-GB" sz="2400">
                <a:latin typeface="Calibri"/>
                <a:cs typeface="Segoe UI"/>
              </a:rPr>
              <a:t>Worked with organisations from across city region for ‘</a:t>
            </a:r>
            <a:r>
              <a:rPr lang="en-GB" sz="2400" b="1">
                <a:latin typeface="Calibri"/>
                <a:cs typeface="Segoe UI"/>
              </a:rPr>
              <a:t>Valuable, not vulnerable</a:t>
            </a:r>
            <a:r>
              <a:rPr lang="en-GB" sz="2400">
                <a:latin typeface="Calibri"/>
                <a:cs typeface="Segoe UI"/>
              </a:rPr>
              <a:t>” campaign</a:t>
            </a:r>
          </a:p>
          <a:p>
            <a:pPr>
              <a:buFont typeface="Wingdings" panose="05000000000000000000" pitchFamily="2" charset="2"/>
              <a:buChar char="Ø"/>
            </a:pPr>
            <a:r>
              <a:rPr lang="en-GB" sz="2400">
                <a:solidFill>
                  <a:srgbClr val="000000"/>
                </a:solidFill>
                <a:latin typeface="Calibri"/>
                <a:ea typeface="Times New Roman" panose="02020603050405020304" pitchFamily="18" charset="0"/>
                <a:cs typeface="Segoe UI"/>
              </a:rPr>
              <a:t>“</a:t>
            </a:r>
            <a:r>
              <a:rPr lang="en-GB" sz="2400" b="1">
                <a:solidFill>
                  <a:srgbClr val="000000"/>
                </a:solidFill>
                <a:latin typeface="Calibri"/>
                <a:ea typeface="Times New Roman" panose="02020603050405020304" pitchFamily="18" charset="0"/>
                <a:cs typeface="Segoe UI"/>
              </a:rPr>
              <a:t>Old frame, New picture</a:t>
            </a:r>
            <a:r>
              <a:rPr lang="en-GB" sz="2400">
                <a:solidFill>
                  <a:srgbClr val="000000"/>
                </a:solidFill>
                <a:latin typeface="Calibri"/>
                <a:ea typeface="Times New Roman" panose="02020603050405020304" pitchFamily="18" charset="0"/>
                <a:cs typeface="Segoe UI"/>
              </a:rPr>
              <a:t>” photography competition promoting positive and realistic images of later life</a:t>
            </a:r>
          </a:p>
          <a:p>
            <a:pPr>
              <a:buFont typeface="Wingdings" panose="05000000000000000000" pitchFamily="2" charset="2"/>
              <a:buChar char="Ø"/>
            </a:pPr>
            <a:r>
              <a:rPr lang="en-GB" sz="2400">
                <a:solidFill>
                  <a:srgbClr val="000000"/>
                </a:solidFill>
                <a:latin typeface="Calibri"/>
                <a:ea typeface="Times New Roman" panose="02020603050405020304" pitchFamily="18" charset="0"/>
                <a:cs typeface="Segoe UI"/>
              </a:rPr>
              <a:t>Collaborated with </a:t>
            </a:r>
            <a:r>
              <a:rPr lang="en-GB" sz="2400" b="1">
                <a:solidFill>
                  <a:srgbClr val="000000"/>
                </a:solidFill>
                <a:latin typeface="Calibri"/>
                <a:ea typeface="Times New Roman" panose="02020603050405020304" pitchFamily="18" charset="0"/>
                <a:cs typeface="Segoe UI"/>
              </a:rPr>
              <a:t>Talking about My Generation</a:t>
            </a:r>
            <a:r>
              <a:rPr lang="en-GB" sz="2400">
                <a:solidFill>
                  <a:srgbClr val="000000"/>
                </a:solidFill>
                <a:latin typeface="Calibri"/>
                <a:ea typeface="Times New Roman" panose="02020603050405020304" pitchFamily="18" charset="0"/>
                <a:cs typeface="Segoe UI"/>
              </a:rPr>
              <a:t> to disseminate key messages</a:t>
            </a:r>
          </a:p>
          <a:p>
            <a:pPr>
              <a:buFont typeface="Wingdings" panose="05000000000000000000" pitchFamily="2" charset="2"/>
              <a:buChar char="Ø"/>
            </a:pPr>
            <a:r>
              <a:rPr lang="en-GB" sz="2400" b="1">
                <a:solidFill>
                  <a:srgbClr val="000000"/>
                </a:solidFill>
                <a:latin typeface="Calibri"/>
                <a:ea typeface="Times New Roman" panose="02020603050405020304" pitchFamily="18" charset="0"/>
                <a:cs typeface="Segoe UI"/>
              </a:rPr>
              <a:t>Keeping Well this Winter:</a:t>
            </a:r>
            <a:r>
              <a:rPr lang="en-GB" sz="2400">
                <a:solidFill>
                  <a:srgbClr val="000000"/>
                </a:solidFill>
                <a:latin typeface="Calibri"/>
                <a:ea typeface="Times New Roman" panose="02020603050405020304" pitchFamily="18" charset="0"/>
                <a:cs typeface="Segoe UI"/>
              </a:rPr>
              <a:t> older people reporting, sharing, developing cultural/creative content</a:t>
            </a:r>
          </a:p>
          <a:p>
            <a:pPr>
              <a:buFont typeface="Wingdings" panose="05000000000000000000" pitchFamily="2" charset="2"/>
              <a:buChar char="Ø"/>
            </a:pPr>
            <a:r>
              <a:rPr lang="en-GB" sz="2400">
                <a:latin typeface="Calibri"/>
                <a:ea typeface="Times New Roman" panose="02020603050405020304" pitchFamily="18" charset="0"/>
                <a:cs typeface="Calibri"/>
              </a:rPr>
              <a:t>Disseminated </a:t>
            </a:r>
            <a:r>
              <a:rPr lang="en-GB" sz="2400" b="1">
                <a:effectLst/>
                <a:latin typeface="Calibri"/>
                <a:ea typeface="Times New Roman" panose="02020603050405020304" pitchFamily="18" charset="0"/>
                <a:cs typeface="Calibri"/>
              </a:rPr>
              <a:t>GM creative kits</a:t>
            </a:r>
            <a:r>
              <a:rPr lang="en-GB" sz="2400">
                <a:effectLst/>
                <a:latin typeface="Calibri"/>
                <a:ea typeface="Times New Roman" panose="02020603050405020304" pitchFamily="18" charset="0"/>
                <a:cs typeface="Calibri"/>
              </a:rPr>
              <a:t> to </a:t>
            </a:r>
            <a:r>
              <a:rPr lang="en-GB" sz="2400">
                <a:latin typeface="Calibri"/>
                <a:ea typeface="Times New Roman" panose="02020603050405020304" pitchFamily="18" charset="0"/>
                <a:cs typeface="Calibri"/>
              </a:rPr>
              <a:t>16,000</a:t>
            </a:r>
            <a:r>
              <a:rPr lang="en-GB" sz="2400">
                <a:effectLst/>
                <a:latin typeface="Calibri"/>
                <a:ea typeface="Times New Roman" panose="02020603050405020304" pitchFamily="18" charset="0"/>
                <a:cs typeface="Calibri"/>
              </a:rPr>
              <a:t> older people across city region</a:t>
            </a:r>
          </a:p>
          <a:p>
            <a:pPr>
              <a:buFont typeface="Wingdings" panose="05000000000000000000" pitchFamily="2" charset="2"/>
              <a:buChar char="Ø"/>
            </a:pPr>
            <a:r>
              <a:rPr lang="en-GB" sz="2400">
                <a:latin typeface="Calibri"/>
                <a:cs typeface="Calibri"/>
              </a:rPr>
              <a:t>Looking forward to </a:t>
            </a:r>
            <a:r>
              <a:rPr lang="en-GB" sz="2400" b="1">
                <a:latin typeface="Calibri"/>
                <a:cs typeface="Calibri"/>
              </a:rPr>
              <a:t>Summer</a:t>
            </a:r>
          </a:p>
        </p:txBody>
      </p:sp>
      <p:sp>
        <p:nvSpPr>
          <p:cNvPr id="4" name="Title 1">
            <a:extLst>
              <a:ext uri="{FF2B5EF4-FFF2-40B4-BE49-F238E27FC236}">
                <a16:creationId xmlns:a16="http://schemas.microsoft.com/office/drawing/2014/main" id="{42B25848-68BE-40E9-977C-D0A8EE25201C}"/>
              </a:ext>
            </a:extLst>
          </p:cNvPr>
          <p:cNvSpPr>
            <a:spLocks noGrp="1"/>
          </p:cNvSpPr>
          <p:nvPr>
            <p:ph type="title"/>
          </p:nvPr>
        </p:nvSpPr>
        <p:spPr>
          <a:xfrm>
            <a:off x="500742" y="278039"/>
            <a:ext cx="11691257" cy="838383"/>
          </a:xfrm>
        </p:spPr>
        <p:txBody>
          <a:bodyPr>
            <a:noAutofit/>
          </a:bodyPr>
          <a:lstStyle/>
          <a:p>
            <a:r>
              <a:rPr lang="en-US" sz="3600" b="1">
                <a:solidFill>
                  <a:schemeClr val="bg1"/>
                </a:solidFill>
                <a:latin typeface="Segoe UI"/>
                <a:cs typeface="Segoe UI"/>
              </a:rPr>
              <a:t>Responding to Covid-19</a:t>
            </a:r>
          </a:p>
        </p:txBody>
      </p:sp>
      <p:pic>
        <p:nvPicPr>
          <p:cNvPr id="5" name="Picture 5">
            <a:extLst>
              <a:ext uri="{FF2B5EF4-FFF2-40B4-BE49-F238E27FC236}">
                <a16:creationId xmlns:a16="http://schemas.microsoft.com/office/drawing/2014/main" id="{E92C4543-FBA6-40A3-B56C-3148507A4FAF}"/>
              </a:ext>
            </a:extLst>
          </p:cNvPr>
          <p:cNvPicPr>
            <a:picLocks noChangeAspect="1"/>
          </p:cNvPicPr>
          <p:nvPr/>
        </p:nvPicPr>
        <p:blipFill>
          <a:blip r:embed="rId3"/>
          <a:stretch>
            <a:fillRect/>
          </a:stretch>
        </p:blipFill>
        <p:spPr>
          <a:xfrm>
            <a:off x="6772498" y="1470407"/>
            <a:ext cx="2639661" cy="2776668"/>
          </a:xfrm>
          <a:prstGeom prst="rect">
            <a:avLst/>
          </a:prstGeom>
        </p:spPr>
      </p:pic>
      <p:pic>
        <p:nvPicPr>
          <p:cNvPr id="6" name="Picture 5">
            <a:extLst>
              <a:ext uri="{FF2B5EF4-FFF2-40B4-BE49-F238E27FC236}">
                <a16:creationId xmlns:a16="http://schemas.microsoft.com/office/drawing/2014/main" id="{2EF8FF11-1555-4536-8591-4A89EC7F1158}"/>
              </a:ext>
            </a:extLst>
          </p:cNvPr>
          <p:cNvPicPr>
            <a:picLocks noChangeAspect="1"/>
          </p:cNvPicPr>
          <p:nvPr/>
        </p:nvPicPr>
        <p:blipFill>
          <a:blip r:embed="rId4"/>
          <a:stretch>
            <a:fillRect/>
          </a:stretch>
        </p:blipFill>
        <p:spPr>
          <a:xfrm>
            <a:off x="9606429" y="1470407"/>
            <a:ext cx="2464563" cy="1958593"/>
          </a:xfrm>
          <a:prstGeom prst="rect">
            <a:avLst/>
          </a:prstGeom>
        </p:spPr>
      </p:pic>
      <p:pic>
        <p:nvPicPr>
          <p:cNvPr id="8" name="Picture 7">
            <a:extLst>
              <a:ext uri="{FF2B5EF4-FFF2-40B4-BE49-F238E27FC236}">
                <a16:creationId xmlns:a16="http://schemas.microsoft.com/office/drawing/2014/main" id="{BA431153-11E6-4F0E-AACB-88180CDF4420}"/>
              </a:ext>
            </a:extLst>
          </p:cNvPr>
          <p:cNvPicPr>
            <a:picLocks noChangeAspect="1"/>
          </p:cNvPicPr>
          <p:nvPr/>
        </p:nvPicPr>
        <p:blipFill>
          <a:blip r:embed="rId5"/>
          <a:stretch>
            <a:fillRect/>
          </a:stretch>
        </p:blipFill>
        <p:spPr>
          <a:xfrm>
            <a:off x="9606429" y="3549313"/>
            <a:ext cx="2428573" cy="1666086"/>
          </a:xfrm>
          <a:prstGeom prst="rect">
            <a:avLst/>
          </a:prstGeom>
        </p:spPr>
      </p:pic>
      <p:pic>
        <p:nvPicPr>
          <p:cNvPr id="12" name="Picture 11">
            <a:extLst>
              <a:ext uri="{FF2B5EF4-FFF2-40B4-BE49-F238E27FC236}">
                <a16:creationId xmlns:a16="http://schemas.microsoft.com/office/drawing/2014/main" id="{4571F493-90FD-463B-9E72-1C176015B9A1}"/>
              </a:ext>
            </a:extLst>
          </p:cNvPr>
          <p:cNvPicPr>
            <a:picLocks noChangeAspect="1"/>
          </p:cNvPicPr>
          <p:nvPr/>
        </p:nvPicPr>
        <p:blipFill>
          <a:blip r:embed="rId6"/>
          <a:stretch>
            <a:fillRect/>
          </a:stretch>
        </p:blipFill>
        <p:spPr>
          <a:xfrm>
            <a:off x="10369198" y="5328167"/>
            <a:ext cx="1665804" cy="1475892"/>
          </a:xfrm>
          <a:prstGeom prst="rect">
            <a:avLst/>
          </a:prstGeom>
        </p:spPr>
      </p:pic>
    </p:spTree>
    <p:extLst>
      <p:ext uri="{BB962C8B-B14F-4D97-AF65-F5344CB8AC3E}">
        <p14:creationId xmlns:p14="http://schemas.microsoft.com/office/powerpoint/2010/main" val="3632412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56A8BADC888A49AE2C0DE5303CBEF0" ma:contentTypeVersion="12" ma:contentTypeDescription="Create a new document." ma:contentTypeScope="" ma:versionID="6a9a831e029ceb1a07ed0126c6292bb5">
  <xsd:schema xmlns:xsd="http://www.w3.org/2001/XMLSchema" xmlns:xs="http://www.w3.org/2001/XMLSchema" xmlns:p="http://schemas.microsoft.com/office/2006/metadata/properties" xmlns:ns3="29ea4382-385c-444c-a22c-fb8b32e020d9" xmlns:ns4="ae176fad-50c4-49aa-a425-3ed01da3bd5c" targetNamespace="http://schemas.microsoft.com/office/2006/metadata/properties" ma:root="true" ma:fieldsID="b005f418b05ebcd1592e93e48ba23306" ns3:_="" ns4:_="">
    <xsd:import namespace="29ea4382-385c-444c-a22c-fb8b32e020d9"/>
    <xsd:import namespace="ae176fad-50c4-49aa-a425-3ed01da3bd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a4382-385c-444c-a22c-fb8b32e020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176fad-50c4-49aa-a425-3ed01da3bd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45B8D-9D03-4D1B-9CA3-3800C32CE862}">
  <ds:schemaRefs>
    <ds:schemaRef ds:uri="29ea4382-385c-444c-a22c-fb8b32e020d9"/>
    <ds:schemaRef ds:uri="ae176fad-50c4-49aa-a425-3ed01da3bd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F64D7E2-E6C1-40DA-B5C8-CB7A1A862CBD}">
  <ds:schemaRefs>
    <ds:schemaRef ds:uri="29ea4382-385c-444c-a22c-fb8b32e020d9"/>
    <ds:schemaRef ds:uri="ae176fad-50c4-49aa-a425-3ed01da3bd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0873D3-7BF4-4ADB-A593-98EE4C752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1257</Words>
  <Application>Microsoft Office PowerPoint</Application>
  <PresentationFormat>Laajakuva</PresentationFormat>
  <Paragraphs>85</Paragraphs>
  <Slides>11</Slides>
  <Notes>2</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11</vt:i4>
      </vt:variant>
    </vt:vector>
  </HeadingPairs>
  <TitlesOfParts>
    <vt:vector size="18" baseType="lpstr">
      <vt:lpstr>Arial</vt:lpstr>
      <vt:lpstr>Calibri</vt:lpstr>
      <vt:lpstr>Calibri Light</vt:lpstr>
      <vt:lpstr>Segoe UI</vt:lpstr>
      <vt:lpstr>Times New Roman</vt:lpstr>
      <vt:lpstr>Wingdings</vt:lpstr>
      <vt:lpstr>Office Theme</vt:lpstr>
      <vt:lpstr>PowerPoint-esitys</vt:lpstr>
      <vt:lpstr>PowerPoint-esitys</vt:lpstr>
      <vt:lpstr>Greater Manchester Ageing Hub</vt:lpstr>
      <vt:lpstr>PowerPoint-esitys</vt:lpstr>
      <vt:lpstr>PowerPoint-esitys</vt:lpstr>
      <vt:lpstr>GM Ecosystem for working internationally on ageing</vt:lpstr>
      <vt:lpstr>Culture, ageing and place-based working</vt:lpstr>
      <vt:lpstr>Age-friendly culture in Greater Manchester</vt:lpstr>
      <vt:lpstr>Responding to Covid-19</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well this winter: Connecting the dots</dc:title>
  <dc:creator>Paul McGarry</dc:creator>
  <cp:lastModifiedBy>Raisa Karttunen</cp:lastModifiedBy>
  <cp:revision>2</cp:revision>
  <dcterms:created xsi:type="dcterms:W3CDTF">2020-09-29T08:37:07Z</dcterms:created>
  <dcterms:modified xsi:type="dcterms:W3CDTF">2021-01-12T08:02:40Z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0x0101007356A8BADC888A49AE2C0DE5303CBEF0</vt:lpwstr>
  </property>
</Properties>
</file>